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7" r:id="rId2"/>
    <p:sldId id="267" r:id="rId3"/>
    <p:sldId id="266" r:id="rId4"/>
    <p:sldId id="258" r:id="rId5"/>
    <p:sldId id="259" r:id="rId6"/>
    <p:sldId id="260" r:id="rId7"/>
    <p:sldId id="261" r:id="rId8"/>
    <p:sldId id="262" r:id="rId9"/>
    <p:sldId id="263" r:id="rId10"/>
    <p:sldId id="264" r:id="rId11"/>
    <p:sldId id="265" r:id="rId12"/>
  </p:sldIdLst>
  <p:sldSz cx="14630400" cy="8229600"/>
  <p:notesSz cx="8229600" cy="14630400"/>
  <p:embeddedFontLst>
    <p:embeddedFont>
      <p:font typeface="Roboto" panose="02000000000000000000" pitchFamily="2" charset="0"/>
      <p:regular r:id="rId14"/>
      <p:bold r:id="rId15"/>
      <p:italic r:id="rId16"/>
      <p:boldItalic r:id="rId17"/>
    </p:embeddedFont>
  </p:embeddedFontLst>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05" d="100"/>
          <a:sy n="105" d="100"/>
        </p:scale>
        <p:origin x="23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538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23B2C0-D453-C93B-7447-B9935E99F9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1BE494-CBE7-B430-903E-9C34313E35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89157E-42A2-6BE5-9E8A-CEFD0A506F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F21F489-63FE-8CCB-97FB-86965F992489}"/>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5952936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D8B1E6-02DF-461E-9597-DD079BD4C9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C1D769-178C-D189-98B5-C07CEFD98C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F59E34-D79D-9FAD-5908-C2183C76729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E82B746-3493-C291-6B40-C564A311A341}"/>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322214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UIT.CS519.ResearchMethodology</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UIT.CS519.ResearchMethodology</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UIT.CS519.ResearchMethodology</a:t>
            </a:r>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4185F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hyperlink" Target="https://www.youtube.com/@thienlehoang7458" TargetMode="External"/><Relationship Id="rId4" Type="http://schemas.openxmlformats.org/officeDocument/2006/relationships/hyperlink" Target="https://github.com/thielh20-UIT/CS2205"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sv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 Id="rId9" Type="http://schemas.openxmlformats.org/officeDocument/2006/relationships/image" Target="../media/image15.sv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7" name="Image 0" descr="preencoded.png">
            <a:extLst>
              <a:ext uri="{FF2B5EF4-FFF2-40B4-BE49-F238E27FC236}">
                <a16:creationId xmlns:a16="http://schemas.microsoft.com/office/drawing/2014/main" id="{0B21F91D-489A-AE6F-5AA2-B0677021FD43}"/>
              </a:ext>
            </a:extLst>
          </p:cNvPr>
          <p:cNvPicPr>
            <a:picLocks noChangeAspect="1"/>
          </p:cNvPicPr>
          <p:nvPr/>
        </p:nvPicPr>
        <p:blipFill>
          <a:blip r:embed="rId3"/>
          <a:stretch>
            <a:fillRect/>
          </a:stretch>
        </p:blipFill>
        <p:spPr>
          <a:xfrm>
            <a:off x="0" y="34981"/>
            <a:ext cx="5486400" cy="8229600"/>
          </a:xfrm>
          <a:prstGeom prst="rect">
            <a:avLst/>
          </a:prstGeom>
        </p:spPr>
      </p:pic>
      <p:sp>
        <p:nvSpPr>
          <p:cNvPr id="9" name="Text 1">
            <a:extLst>
              <a:ext uri="{FF2B5EF4-FFF2-40B4-BE49-F238E27FC236}">
                <a16:creationId xmlns:a16="http://schemas.microsoft.com/office/drawing/2014/main" id="{68B31A16-0AEE-58CA-7D90-70E6B3057427}"/>
              </a:ext>
            </a:extLst>
          </p:cNvPr>
          <p:cNvSpPr/>
          <p:nvPr/>
        </p:nvSpPr>
        <p:spPr>
          <a:xfrm>
            <a:off x="6280190" y="4094917"/>
            <a:ext cx="7556421" cy="1088708"/>
          </a:xfrm>
          <a:prstGeom prst="rect">
            <a:avLst/>
          </a:prstGeom>
          <a:noFill/>
          <a:ln/>
        </p:spPr>
        <p:txBody>
          <a:bodyPr wrap="square" lIns="0" tIns="0" rIns="0" bIns="0" rtlCol="0" anchor="t"/>
          <a:lstStyle/>
          <a:p>
            <a:pPr marL="0" indent="0" algn="l">
              <a:lnSpc>
                <a:spcPts val="2850"/>
              </a:lnSpc>
              <a:buNone/>
            </a:pPr>
            <a:r>
              <a:rPr lang="en-US" sz="1750" b="1" dirty="0">
                <a:solidFill>
                  <a:srgbClr val="000000"/>
                </a:solidFill>
                <a:latin typeface="Roboto" pitchFamily="34" charset="0"/>
                <a:ea typeface="Roboto" pitchFamily="34" charset="-122"/>
                <a:cs typeface="Roboto" pitchFamily="34" charset="-120"/>
              </a:rPr>
              <a:t>Họ và Tên:</a:t>
            </a:r>
            <a:r>
              <a:rPr lang="en-US" sz="1750" dirty="0">
                <a:solidFill>
                  <a:srgbClr val="000000"/>
                </a:solidFill>
                <a:latin typeface="Roboto" pitchFamily="34" charset="0"/>
                <a:ea typeface="Roboto" pitchFamily="34" charset="-122"/>
                <a:cs typeface="Roboto" pitchFamily="34" charset="-120"/>
              </a:rPr>
              <a:t> Lê Hoàng Thiện</a:t>
            </a:r>
            <a:endParaRPr lang="en-US" sz="1750" dirty="0"/>
          </a:p>
          <a:p>
            <a:pPr marL="0" indent="0" algn="l">
              <a:lnSpc>
                <a:spcPts val="2850"/>
              </a:lnSpc>
              <a:buNone/>
            </a:pPr>
            <a:r>
              <a:rPr lang="en-US" sz="1750" b="1" dirty="0">
                <a:solidFill>
                  <a:srgbClr val="000000"/>
                </a:solidFill>
                <a:latin typeface="Roboto" pitchFamily="34" charset="0"/>
                <a:ea typeface="Roboto" pitchFamily="34" charset="-122"/>
                <a:cs typeface="Roboto" pitchFamily="34" charset="-120"/>
              </a:rPr>
              <a:t>MSSV:</a:t>
            </a:r>
            <a:r>
              <a:rPr lang="en-US" sz="1750" dirty="0">
                <a:solidFill>
                  <a:srgbClr val="000000"/>
                </a:solidFill>
                <a:latin typeface="Roboto" pitchFamily="34" charset="0"/>
                <a:ea typeface="Roboto" pitchFamily="34" charset="-122"/>
                <a:cs typeface="Roboto" pitchFamily="34" charset="-120"/>
              </a:rPr>
              <a:t> 250101066</a:t>
            </a:r>
            <a:endParaRPr lang="en-US" sz="1750" dirty="0"/>
          </a:p>
          <a:p>
            <a:pPr marL="0" indent="0" algn="l">
              <a:lnSpc>
                <a:spcPts val="2850"/>
              </a:lnSpc>
              <a:buNone/>
            </a:pPr>
            <a:r>
              <a:rPr lang="en-US" sz="1750" b="1" dirty="0">
                <a:solidFill>
                  <a:srgbClr val="000000"/>
                </a:solidFill>
                <a:latin typeface="Roboto" pitchFamily="34" charset="0"/>
                <a:ea typeface="Roboto" pitchFamily="34" charset="-122"/>
                <a:cs typeface="Roboto" pitchFamily="34" charset="-120"/>
              </a:rPr>
              <a:t>Lớp:</a:t>
            </a:r>
            <a:r>
              <a:rPr lang="en-US" sz="1750" dirty="0">
                <a:solidFill>
                  <a:srgbClr val="000000"/>
                </a:solidFill>
                <a:latin typeface="Roboto" pitchFamily="34" charset="0"/>
                <a:ea typeface="Roboto" pitchFamily="34" charset="-122"/>
                <a:cs typeface="Roboto" pitchFamily="34" charset="-120"/>
              </a:rPr>
              <a:t> CS2205.RM</a:t>
            </a:r>
            <a:endParaRPr lang="en-US" sz="1750" dirty="0"/>
          </a:p>
        </p:txBody>
      </p:sp>
      <p:sp>
        <p:nvSpPr>
          <p:cNvPr id="10" name="Shape 13">
            <a:extLst>
              <a:ext uri="{FF2B5EF4-FFF2-40B4-BE49-F238E27FC236}">
                <a16:creationId xmlns:a16="http://schemas.microsoft.com/office/drawing/2014/main" id="{5B867650-5A7B-00AB-51F7-7B82AB0E0EBC}"/>
              </a:ext>
            </a:extLst>
          </p:cNvPr>
          <p:cNvSpPr/>
          <p:nvPr/>
        </p:nvSpPr>
        <p:spPr>
          <a:xfrm>
            <a:off x="6811089" y="7303293"/>
            <a:ext cx="7819311" cy="868443"/>
          </a:xfrm>
          <a:prstGeom prst="roundRect">
            <a:avLst>
              <a:gd name="adj" fmla="val 7628"/>
            </a:avLst>
          </a:prstGeom>
          <a:solidFill>
            <a:srgbClr val="FFFFFF"/>
          </a:solidFill>
          <a:ln w="22860">
            <a:noFill/>
            <a:prstDash val="solid"/>
          </a:ln>
        </p:spPr>
        <p:txBody>
          <a:bodyPr/>
          <a:lstStyle/>
          <a:p>
            <a:endParaRPr lang="en-VN"/>
          </a:p>
        </p:txBody>
      </p:sp>
      <p:sp>
        <p:nvSpPr>
          <p:cNvPr id="11" name="Shape 13">
            <a:extLst>
              <a:ext uri="{FF2B5EF4-FFF2-40B4-BE49-F238E27FC236}">
                <a16:creationId xmlns:a16="http://schemas.microsoft.com/office/drawing/2014/main" id="{6104DC39-3684-885B-D191-6556993A6BF0}"/>
              </a:ext>
            </a:extLst>
          </p:cNvPr>
          <p:cNvSpPr/>
          <p:nvPr/>
        </p:nvSpPr>
        <p:spPr>
          <a:xfrm>
            <a:off x="0" y="7612142"/>
            <a:ext cx="14630400" cy="617458"/>
          </a:xfrm>
          <a:prstGeom prst="roundRect">
            <a:avLst>
              <a:gd name="adj" fmla="val 7628"/>
            </a:avLst>
          </a:prstGeom>
          <a:solidFill>
            <a:srgbClr val="0432FF"/>
          </a:solidFill>
          <a:ln w="22860">
            <a:noFill/>
            <a:prstDash val="solid"/>
          </a:ln>
        </p:spPr>
        <p:txBody>
          <a:bodyPr/>
          <a:lstStyle/>
          <a:p>
            <a:r>
              <a:rPr lang="en-US" sz="1800" dirty="0">
                <a:solidFill>
                  <a:schemeClr val="bg1"/>
                </a:solidFill>
                <a:latin typeface="Roboto" pitchFamily="34" charset="0"/>
                <a:ea typeface="Roboto" pitchFamily="34" charset="-122"/>
                <a:cs typeface="Roboto" pitchFamily="34" charset="-120"/>
              </a:rPr>
              <a:t>UIT.CS519.ResearchMethodology</a:t>
            </a:r>
            <a:endParaRPr lang="en-US" sz="1800" dirty="0">
              <a:solidFill>
                <a:schemeClr val="bg1"/>
              </a:solidFill>
            </a:endParaRPr>
          </a:p>
          <a:p>
            <a:endParaRPr lang="en-VN" dirty="0"/>
          </a:p>
        </p:txBody>
      </p:sp>
      <p:sp>
        <p:nvSpPr>
          <p:cNvPr id="13" name="TextBox 12">
            <a:extLst>
              <a:ext uri="{FF2B5EF4-FFF2-40B4-BE49-F238E27FC236}">
                <a16:creationId xmlns:a16="http://schemas.microsoft.com/office/drawing/2014/main" id="{6436251F-A922-BF05-46BB-3E39D6FD22E1}"/>
              </a:ext>
            </a:extLst>
          </p:cNvPr>
          <p:cNvSpPr txBox="1"/>
          <p:nvPr/>
        </p:nvSpPr>
        <p:spPr>
          <a:xfrm>
            <a:off x="6280190" y="1911162"/>
            <a:ext cx="7333488" cy="2062103"/>
          </a:xfrm>
          <a:prstGeom prst="rect">
            <a:avLst/>
          </a:prstGeom>
          <a:noFill/>
        </p:spPr>
        <p:txBody>
          <a:bodyPr wrap="square">
            <a:spAutoFit/>
          </a:bodyPr>
          <a:lstStyle/>
          <a:p>
            <a:pPr lvl="1" algn="thaiDist" rtl="1">
              <a:spcBef>
                <a:spcPts val="1200"/>
              </a:spcBef>
              <a:spcAft>
                <a:spcPts val="1200"/>
              </a:spcAft>
            </a:pPr>
            <a:r>
              <a:rPr lang="vi-VN" sz="3200" b="0" i="0" u="none" strike="noStrike" dirty="0">
                <a:solidFill>
                  <a:srgbClr val="000000"/>
                </a:solidFill>
                <a:effectLst/>
                <a:latin typeface="Times New Roman" panose="02020603050405020304" pitchFamily="18" charset="0"/>
              </a:rPr>
              <a:t>NGHIÊN CỨU CÁC PHƯƠNG PHÁP PHÁT HIỆN TẤN CÔNG GIẢ MẠO KHUÔN MẶT DỰA TRÊN MÔ HÌNH THỊ GIÁC SÂU</a:t>
            </a:r>
            <a:endParaRPr lang="vi-VN" sz="7200" b="0" dirty="0">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33306"/>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Roboto Bold" pitchFamily="34" charset="0"/>
                <a:ea typeface="Roboto Bold" pitchFamily="34" charset="-122"/>
                <a:cs typeface="Roboto Bold" pitchFamily="34" charset="-120"/>
              </a:rPr>
              <a:t>Kết Quả Mong Đợi</a:t>
            </a:r>
            <a:endParaRPr lang="en-US" sz="4450" dirty="0"/>
          </a:p>
        </p:txBody>
      </p:sp>
      <p:sp>
        <p:nvSpPr>
          <p:cNvPr id="4" name="Shape 1"/>
          <p:cNvSpPr/>
          <p:nvPr/>
        </p:nvSpPr>
        <p:spPr>
          <a:xfrm>
            <a:off x="793790" y="2122408"/>
            <a:ext cx="3664744" cy="2766298"/>
          </a:xfrm>
          <a:prstGeom prst="roundRect">
            <a:avLst>
              <a:gd name="adj" fmla="val 5289"/>
            </a:avLst>
          </a:prstGeom>
          <a:solidFill>
            <a:srgbClr val="FFFFFF"/>
          </a:solidFill>
          <a:ln/>
        </p:spPr>
        <p:txBody>
          <a:bodyPr/>
          <a:lstStyle/>
          <a:p>
            <a:endParaRPr lang="en-VN"/>
          </a:p>
        </p:txBody>
      </p:sp>
      <p:sp>
        <p:nvSpPr>
          <p:cNvPr id="5" name="Shape 2"/>
          <p:cNvSpPr/>
          <p:nvPr/>
        </p:nvSpPr>
        <p:spPr>
          <a:xfrm>
            <a:off x="793790" y="2091928"/>
            <a:ext cx="3664744" cy="121920"/>
          </a:xfrm>
          <a:prstGeom prst="roundRect">
            <a:avLst>
              <a:gd name="adj" fmla="val 78139"/>
            </a:avLst>
          </a:prstGeom>
          <a:solidFill>
            <a:srgbClr val="4185F4"/>
          </a:solidFill>
          <a:ln/>
        </p:spPr>
        <p:txBody>
          <a:bodyPr/>
          <a:lstStyle/>
          <a:p>
            <a:endParaRPr lang="en-VN"/>
          </a:p>
        </p:txBody>
      </p:sp>
      <p:sp>
        <p:nvSpPr>
          <p:cNvPr id="6" name="Shape 3"/>
          <p:cNvSpPr/>
          <p:nvPr/>
        </p:nvSpPr>
        <p:spPr>
          <a:xfrm>
            <a:off x="2285940" y="1782247"/>
            <a:ext cx="680442" cy="680442"/>
          </a:xfrm>
          <a:prstGeom prst="roundRect">
            <a:avLst>
              <a:gd name="adj" fmla="val 134383"/>
            </a:avLst>
          </a:prstGeom>
          <a:solidFill>
            <a:srgbClr val="4185F4"/>
          </a:solidFill>
          <a:ln/>
        </p:spPr>
        <p:txBody>
          <a:bodyPr/>
          <a:lstStyle/>
          <a:p>
            <a:endParaRPr lang="en-VN"/>
          </a:p>
        </p:txBody>
      </p:sp>
      <p:sp>
        <p:nvSpPr>
          <p:cNvPr id="7" name="Text 4"/>
          <p:cNvSpPr/>
          <p:nvPr/>
        </p:nvSpPr>
        <p:spPr>
          <a:xfrm>
            <a:off x="2490014" y="1952387"/>
            <a:ext cx="272177" cy="340162"/>
          </a:xfrm>
          <a:prstGeom prst="rect">
            <a:avLst/>
          </a:prstGeom>
          <a:noFill/>
          <a:ln/>
        </p:spPr>
        <p:txBody>
          <a:bodyPr wrap="none" lIns="0" tIns="0" rIns="0" bIns="0" rtlCol="0" anchor="t"/>
          <a:lstStyle/>
          <a:p>
            <a:pPr marL="0" indent="0" algn="l">
              <a:lnSpc>
                <a:spcPts val="3400"/>
              </a:lnSpc>
              <a:buNone/>
            </a:pPr>
            <a:r>
              <a:rPr lang="en-US" sz="2100" b="1" dirty="0">
                <a:solidFill>
                  <a:srgbClr val="FFFFFF"/>
                </a:solidFill>
                <a:latin typeface="Roboto Bold" pitchFamily="34" charset="0"/>
                <a:ea typeface="Roboto Bold" pitchFamily="34" charset="-122"/>
                <a:cs typeface="Roboto Bold" pitchFamily="34" charset="-120"/>
              </a:rPr>
              <a:t>1</a:t>
            </a:r>
            <a:endParaRPr lang="en-US" sz="2100" dirty="0"/>
          </a:p>
        </p:txBody>
      </p:sp>
      <p:sp>
        <p:nvSpPr>
          <p:cNvPr id="8" name="Text 5"/>
          <p:cNvSpPr/>
          <p:nvPr/>
        </p:nvSpPr>
        <p:spPr>
          <a:xfrm>
            <a:off x="1051084" y="2689384"/>
            <a:ext cx="3037999"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Roboto Bold" pitchFamily="34" charset="0"/>
                <a:ea typeface="Roboto Bold" pitchFamily="34" charset="-122"/>
                <a:cs typeface="Roboto Bold" pitchFamily="34" charset="-120"/>
              </a:rPr>
              <a:t>Ứng Dụng Thực Nghiệm</a:t>
            </a:r>
            <a:endParaRPr lang="en-US" sz="2200" dirty="0"/>
          </a:p>
        </p:txBody>
      </p:sp>
      <p:sp>
        <p:nvSpPr>
          <p:cNvPr id="9" name="Text 6"/>
          <p:cNvSpPr/>
          <p:nvPr/>
        </p:nvSpPr>
        <p:spPr>
          <a:xfrm>
            <a:off x="1051084" y="3179802"/>
            <a:ext cx="3150156" cy="1088708"/>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Chương trình máy tính hoàn chỉnh cho phép người dùng nhận phản hồi thời gian thực.</a:t>
            </a:r>
            <a:endParaRPr lang="en-US" sz="1750" dirty="0"/>
          </a:p>
        </p:txBody>
      </p:sp>
      <p:sp>
        <p:nvSpPr>
          <p:cNvPr id="10" name="Shape 7"/>
          <p:cNvSpPr/>
          <p:nvPr/>
        </p:nvSpPr>
        <p:spPr>
          <a:xfrm>
            <a:off x="4685348" y="2122408"/>
            <a:ext cx="3664863" cy="2766298"/>
          </a:xfrm>
          <a:prstGeom prst="roundRect">
            <a:avLst>
              <a:gd name="adj" fmla="val 5289"/>
            </a:avLst>
          </a:prstGeom>
          <a:solidFill>
            <a:srgbClr val="FFFFFF"/>
          </a:solidFill>
          <a:ln/>
        </p:spPr>
        <p:txBody>
          <a:bodyPr/>
          <a:lstStyle/>
          <a:p>
            <a:endParaRPr lang="en-VN"/>
          </a:p>
        </p:txBody>
      </p:sp>
      <p:sp>
        <p:nvSpPr>
          <p:cNvPr id="11" name="Shape 8"/>
          <p:cNvSpPr/>
          <p:nvPr/>
        </p:nvSpPr>
        <p:spPr>
          <a:xfrm>
            <a:off x="4685348" y="2091928"/>
            <a:ext cx="3664863" cy="121920"/>
          </a:xfrm>
          <a:prstGeom prst="roundRect">
            <a:avLst>
              <a:gd name="adj" fmla="val 78139"/>
            </a:avLst>
          </a:prstGeom>
          <a:solidFill>
            <a:srgbClr val="4185F4"/>
          </a:solidFill>
          <a:ln/>
        </p:spPr>
        <p:txBody>
          <a:bodyPr/>
          <a:lstStyle/>
          <a:p>
            <a:endParaRPr lang="en-VN"/>
          </a:p>
        </p:txBody>
      </p:sp>
      <p:sp>
        <p:nvSpPr>
          <p:cNvPr id="12" name="Shape 9"/>
          <p:cNvSpPr/>
          <p:nvPr/>
        </p:nvSpPr>
        <p:spPr>
          <a:xfrm>
            <a:off x="6177498" y="1782247"/>
            <a:ext cx="680442" cy="680442"/>
          </a:xfrm>
          <a:prstGeom prst="roundRect">
            <a:avLst>
              <a:gd name="adj" fmla="val 134383"/>
            </a:avLst>
          </a:prstGeom>
          <a:solidFill>
            <a:srgbClr val="4185F4"/>
          </a:solidFill>
          <a:ln/>
        </p:spPr>
        <p:txBody>
          <a:bodyPr/>
          <a:lstStyle/>
          <a:p>
            <a:endParaRPr lang="en-VN"/>
          </a:p>
        </p:txBody>
      </p:sp>
      <p:sp>
        <p:nvSpPr>
          <p:cNvPr id="13" name="Text 10"/>
          <p:cNvSpPr/>
          <p:nvPr/>
        </p:nvSpPr>
        <p:spPr>
          <a:xfrm>
            <a:off x="6381571" y="1952387"/>
            <a:ext cx="272177" cy="340162"/>
          </a:xfrm>
          <a:prstGeom prst="rect">
            <a:avLst/>
          </a:prstGeom>
          <a:noFill/>
          <a:ln/>
        </p:spPr>
        <p:txBody>
          <a:bodyPr wrap="none" lIns="0" tIns="0" rIns="0" bIns="0" rtlCol="0" anchor="t"/>
          <a:lstStyle/>
          <a:p>
            <a:pPr marL="0" indent="0" algn="l">
              <a:lnSpc>
                <a:spcPts val="3400"/>
              </a:lnSpc>
              <a:buNone/>
            </a:pPr>
            <a:r>
              <a:rPr lang="en-US" sz="2100" b="1" dirty="0">
                <a:solidFill>
                  <a:srgbClr val="FFFFFF"/>
                </a:solidFill>
                <a:latin typeface="Roboto Bold" pitchFamily="34" charset="0"/>
                <a:ea typeface="Roboto Bold" pitchFamily="34" charset="-122"/>
                <a:cs typeface="Roboto Bold" pitchFamily="34" charset="-120"/>
              </a:rPr>
              <a:t>2</a:t>
            </a:r>
            <a:endParaRPr lang="en-US" sz="2100" dirty="0"/>
          </a:p>
        </p:txBody>
      </p:sp>
      <p:sp>
        <p:nvSpPr>
          <p:cNvPr id="14" name="Text 11"/>
          <p:cNvSpPr/>
          <p:nvPr/>
        </p:nvSpPr>
        <p:spPr>
          <a:xfrm>
            <a:off x="4942642" y="268938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Roboto Bold" pitchFamily="34" charset="0"/>
                <a:ea typeface="Roboto Bold" pitchFamily="34" charset="-122"/>
                <a:cs typeface="Roboto Bold" pitchFamily="34" charset="-120"/>
              </a:rPr>
              <a:t>Độ Chính Xác Cao</a:t>
            </a:r>
            <a:endParaRPr lang="en-US" sz="2200" dirty="0"/>
          </a:p>
        </p:txBody>
      </p:sp>
      <p:sp>
        <p:nvSpPr>
          <p:cNvPr id="15" name="Text 12"/>
          <p:cNvSpPr/>
          <p:nvPr/>
        </p:nvSpPr>
        <p:spPr>
          <a:xfrm>
            <a:off x="4942642" y="3179802"/>
            <a:ext cx="3150275" cy="1451610"/>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Mô hình đạt hiệu suất tối ưu trên tập kiểm thử, thể hiện qua biểu đồ Loss và Accuracy ổn định.</a:t>
            </a:r>
            <a:endParaRPr lang="en-US" sz="1750" dirty="0"/>
          </a:p>
        </p:txBody>
      </p:sp>
      <p:sp>
        <p:nvSpPr>
          <p:cNvPr id="16" name="Shape 13"/>
          <p:cNvSpPr/>
          <p:nvPr/>
        </p:nvSpPr>
        <p:spPr>
          <a:xfrm>
            <a:off x="793790" y="5455682"/>
            <a:ext cx="7556421" cy="2040493"/>
          </a:xfrm>
          <a:prstGeom prst="roundRect">
            <a:avLst>
              <a:gd name="adj" fmla="val 7170"/>
            </a:avLst>
          </a:prstGeom>
          <a:solidFill>
            <a:srgbClr val="FFFFFF"/>
          </a:solidFill>
          <a:ln/>
        </p:spPr>
        <p:txBody>
          <a:bodyPr/>
          <a:lstStyle/>
          <a:p>
            <a:endParaRPr lang="en-VN"/>
          </a:p>
        </p:txBody>
      </p:sp>
      <p:sp>
        <p:nvSpPr>
          <p:cNvPr id="17" name="Shape 14"/>
          <p:cNvSpPr/>
          <p:nvPr/>
        </p:nvSpPr>
        <p:spPr>
          <a:xfrm>
            <a:off x="793790" y="5425202"/>
            <a:ext cx="7556421" cy="121920"/>
          </a:xfrm>
          <a:prstGeom prst="roundRect">
            <a:avLst>
              <a:gd name="adj" fmla="val 78139"/>
            </a:avLst>
          </a:prstGeom>
          <a:solidFill>
            <a:srgbClr val="4185F4"/>
          </a:solidFill>
          <a:ln/>
        </p:spPr>
        <p:txBody>
          <a:bodyPr/>
          <a:lstStyle/>
          <a:p>
            <a:endParaRPr lang="en-VN"/>
          </a:p>
        </p:txBody>
      </p:sp>
      <p:sp>
        <p:nvSpPr>
          <p:cNvPr id="18" name="Shape 15"/>
          <p:cNvSpPr/>
          <p:nvPr/>
        </p:nvSpPr>
        <p:spPr>
          <a:xfrm>
            <a:off x="4231779" y="5115520"/>
            <a:ext cx="680442" cy="680442"/>
          </a:xfrm>
          <a:prstGeom prst="roundRect">
            <a:avLst>
              <a:gd name="adj" fmla="val 134383"/>
            </a:avLst>
          </a:prstGeom>
          <a:solidFill>
            <a:srgbClr val="4185F4"/>
          </a:solidFill>
          <a:ln/>
        </p:spPr>
        <p:txBody>
          <a:bodyPr/>
          <a:lstStyle/>
          <a:p>
            <a:endParaRPr lang="en-VN"/>
          </a:p>
        </p:txBody>
      </p:sp>
      <p:sp>
        <p:nvSpPr>
          <p:cNvPr id="19" name="Text 16"/>
          <p:cNvSpPr/>
          <p:nvPr/>
        </p:nvSpPr>
        <p:spPr>
          <a:xfrm>
            <a:off x="4435852" y="5285661"/>
            <a:ext cx="272177" cy="340162"/>
          </a:xfrm>
          <a:prstGeom prst="rect">
            <a:avLst/>
          </a:prstGeom>
          <a:noFill/>
          <a:ln/>
        </p:spPr>
        <p:txBody>
          <a:bodyPr wrap="none" lIns="0" tIns="0" rIns="0" bIns="0" rtlCol="0" anchor="t"/>
          <a:lstStyle/>
          <a:p>
            <a:pPr marL="0" indent="0" algn="l">
              <a:lnSpc>
                <a:spcPts val="3400"/>
              </a:lnSpc>
              <a:buNone/>
            </a:pPr>
            <a:r>
              <a:rPr lang="en-US" sz="2100" b="1" dirty="0">
                <a:solidFill>
                  <a:srgbClr val="FFFFFF"/>
                </a:solidFill>
                <a:latin typeface="Roboto Bold" pitchFamily="34" charset="0"/>
                <a:ea typeface="Roboto Bold" pitchFamily="34" charset="-122"/>
                <a:cs typeface="Roboto Bold" pitchFamily="34" charset="-120"/>
              </a:rPr>
              <a:t>3</a:t>
            </a:r>
            <a:endParaRPr lang="en-US" sz="2100" dirty="0"/>
          </a:p>
        </p:txBody>
      </p:sp>
      <p:sp>
        <p:nvSpPr>
          <p:cNvPr id="20" name="Text 17"/>
          <p:cNvSpPr/>
          <p:nvPr/>
        </p:nvSpPr>
        <p:spPr>
          <a:xfrm>
            <a:off x="1051084" y="602265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Roboto Bold" pitchFamily="34" charset="0"/>
                <a:ea typeface="Roboto Bold" pitchFamily="34" charset="-122"/>
                <a:cs typeface="Roboto Bold" pitchFamily="34" charset="-120"/>
              </a:rPr>
              <a:t>Báo Cáo Phân Tích</a:t>
            </a:r>
            <a:endParaRPr lang="en-US" sz="2200" dirty="0"/>
          </a:p>
        </p:txBody>
      </p:sp>
      <p:sp>
        <p:nvSpPr>
          <p:cNvPr id="21" name="Text 18"/>
          <p:cNvSpPr/>
          <p:nvPr/>
        </p:nvSpPr>
        <p:spPr>
          <a:xfrm>
            <a:off x="1051084" y="6513076"/>
            <a:ext cx="7041832"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Tài liệu chi tiết mô tả thuật toán, các trường hợp nhận diện sai và hướng khắc phục.</a:t>
            </a:r>
            <a:endParaRPr lang="en-US" sz="1750" dirty="0"/>
          </a:p>
        </p:txBody>
      </p:sp>
      <p:sp>
        <p:nvSpPr>
          <p:cNvPr id="22" name="Shape 13">
            <a:extLst>
              <a:ext uri="{FF2B5EF4-FFF2-40B4-BE49-F238E27FC236}">
                <a16:creationId xmlns:a16="http://schemas.microsoft.com/office/drawing/2014/main" id="{51921F06-0282-4B4E-BB8A-7CEECC4F7D9F}"/>
              </a:ext>
            </a:extLst>
          </p:cNvPr>
          <p:cNvSpPr/>
          <p:nvPr/>
        </p:nvSpPr>
        <p:spPr>
          <a:xfrm>
            <a:off x="0" y="7612142"/>
            <a:ext cx="14630400" cy="617458"/>
          </a:xfrm>
          <a:prstGeom prst="roundRect">
            <a:avLst>
              <a:gd name="adj" fmla="val 7628"/>
            </a:avLst>
          </a:prstGeom>
          <a:solidFill>
            <a:srgbClr val="0432FF"/>
          </a:solidFill>
          <a:ln w="22860">
            <a:noFill/>
            <a:prstDash val="solid"/>
          </a:ln>
        </p:spPr>
        <p:txBody>
          <a:bodyPr/>
          <a:lstStyle/>
          <a:p>
            <a:r>
              <a:rPr lang="en-US" sz="1800" dirty="0">
                <a:solidFill>
                  <a:schemeClr val="bg1"/>
                </a:solidFill>
                <a:latin typeface="Roboto" pitchFamily="34" charset="0"/>
                <a:ea typeface="Roboto" pitchFamily="34" charset="-122"/>
                <a:cs typeface="Roboto" pitchFamily="34" charset="-120"/>
              </a:rPr>
              <a:t>UIT.CS519.ResearchMethodology</a:t>
            </a:r>
            <a:endParaRPr lang="en-US" sz="1800" dirty="0">
              <a:solidFill>
                <a:schemeClr val="bg1"/>
              </a:solidFill>
            </a:endParaRPr>
          </a:p>
          <a:p>
            <a:endParaRPr lang="en-V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68887"/>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Roboto Bold" pitchFamily="34" charset="0"/>
                <a:ea typeface="Roboto Bold" pitchFamily="34" charset="-122"/>
                <a:cs typeface="Roboto Bold" pitchFamily="34" charset="-120"/>
              </a:rPr>
              <a:t>Tài Liệu Tham Khảo</a:t>
            </a:r>
            <a:endParaRPr lang="en-US" sz="4450" dirty="0"/>
          </a:p>
        </p:txBody>
      </p:sp>
      <p:sp>
        <p:nvSpPr>
          <p:cNvPr id="4" name="Text 1"/>
          <p:cNvSpPr/>
          <p:nvPr/>
        </p:nvSpPr>
        <p:spPr>
          <a:xfrm>
            <a:off x="6280190" y="2617827"/>
            <a:ext cx="7556421"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0000"/>
                </a:solidFill>
                <a:latin typeface="Roboto" pitchFamily="34" charset="0"/>
                <a:ea typeface="Roboto" pitchFamily="34" charset="-122"/>
                <a:cs typeface="Roboto" pitchFamily="34" charset="-120"/>
              </a:rPr>
              <a:t>Zitong Yu, Chenxu Zhao, Zhen Le, Yunxiao Qin, Qibin Hou, Guoying Zhao: Searching Central Difference Convolutional Networks for Face Anti-Spoofing. CVPR 2020: 5294-5304</a:t>
            </a:r>
            <a:endParaRPr lang="en-US" sz="1750" dirty="0"/>
          </a:p>
        </p:txBody>
      </p:sp>
      <p:sp>
        <p:nvSpPr>
          <p:cNvPr id="5" name="Text 2"/>
          <p:cNvSpPr/>
          <p:nvPr/>
        </p:nvSpPr>
        <p:spPr>
          <a:xfrm>
            <a:off x="6280190" y="3785830"/>
            <a:ext cx="7556421"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0000"/>
                </a:solidFill>
                <a:latin typeface="Roboto" pitchFamily="34" charset="0"/>
                <a:ea typeface="Roboto" pitchFamily="34" charset="-122"/>
                <a:cs typeface="Roboto" pitchFamily="34" charset="-120"/>
              </a:rPr>
              <a:t>Yunxiao Qin, Zitong Yu, Longyin Wen, Guoying Zhao, Dewei Fu, Jingang Shi: Meta-learning for Network Architecture Search: A Case Study on Face Anti-spoofing. CVPR 2020: 1-10</a:t>
            </a:r>
            <a:endParaRPr lang="en-US" sz="1750" dirty="0"/>
          </a:p>
        </p:txBody>
      </p:sp>
      <p:sp>
        <p:nvSpPr>
          <p:cNvPr id="6" name="Text 3"/>
          <p:cNvSpPr/>
          <p:nvPr/>
        </p:nvSpPr>
        <p:spPr>
          <a:xfrm>
            <a:off x="6280190" y="4953833"/>
            <a:ext cx="7556421"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0000"/>
                </a:solidFill>
                <a:latin typeface="Roboto" pitchFamily="34" charset="0"/>
                <a:ea typeface="Roboto" pitchFamily="34" charset="-122"/>
                <a:cs typeface="Roboto" pitchFamily="34" charset="-120"/>
              </a:rPr>
              <a:t>Zitong Yu, Yunxiao Qin, Xiaobai Li, Chenxu Zhao, Zhen Lei, Guoying Zhao: Deep Learning for Face Anti-Spoofing: A Survey. IEEE Trans. Pattern Anal. Mach. Intell. 45(5): 5609-5633 (2023)</a:t>
            </a:r>
            <a:endParaRPr lang="en-US" sz="1750" dirty="0"/>
          </a:p>
        </p:txBody>
      </p:sp>
      <p:sp>
        <p:nvSpPr>
          <p:cNvPr id="8" name="Shape 13">
            <a:extLst>
              <a:ext uri="{FF2B5EF4-FFF2-40B4-BE49-F238E27FC236}">
                <a16:creationId xmlns:a16="http://schemas.microsoft.com/office/drawing/2014/main" id="{5BC64FB3-3BC3-4B5E-D5B3-D5A2E56D81E9}"/>
              </a:ext>
            </a:extLst>
          </p:cNvPr>
          <p:cNvSpPr/>
          <p:nvPr/>
        </p:nvSpPr>
        <p:spPr>
          <a:xfrm>
            <a:off x="12338304" y="7303293"/>
            <a:ext cx="2292096" cy="868443"/>
          </a:xfrm>
          <a:prstGeom prst="roundRect">
            <a:avLst>
              <a:gd name="adj" fmla="val 7628"/>
            </a:avLst>
          </a:prstGeom>
          <a:solidFill>
            <a:srgbClr val="FFFFFF"/>
          </a:solidFill>
          <a:ln w="22860">
            <a:noFill/>
            <a:prstDash val="solid"/>
          </a:ln>
        </p:spPr>
        <p:txBody>
          <a:bodyPr/>
          <a:lstStyle/>
          <a:p>
            <a:endParaRPr lang="en-VN"/>
          </a:p>
        </p:txBody>
      </p:sp>
      <p:sp>
        <p:nvSpPr>
          <p:cNvPr id="9" name="Shape 13">
            <a:extLst>
              <a:ext uri="{FF2B5EF4-FFF2-40B4-BE49-F238E27FC236}">
                <a16:creationId xmlns:a16="http://schemas.microsoft.com/office/drawing/2014/main" id="{8CCE9455-664F-8D50-3ECE-F8872AD143E8}"/>
              </a:ext>
            </a:extLst>
          </p:cNvPr>
          <p:cNvSpPr/>
          <p:nvPr/>
        </p:nvSpPr>
        <p:spPr>
          <a:xfrm>
            <a:off x="0" y="7612142"/>
            <a:ext cx="14630400" cy="617458"/>
          </a:xfrm>
          <a:prstGeom prst="roundRect">
            <a:avLst>
              <a:gd name="adj" fmla="val 7628"/>
            </a:avLst>
          </a:prstGeom>
          <a:solidFill>
            <a:srgbClr val="0432FF"/>
          </a:solidFill>
          <a:ln w="22860">
            <a:noFill/>
            <a:prstDash val="solid"/>
          </a:ln>
        </p:spPr>
        <p:txBody>
          <a:bodyPr/>
          <a:lstStyle/>
          <a:p>
            <a:r>
              <a:rPr lang="en-US" sz="1800" dirty="0">
                <a:solidFill>
                  <a:schemeClr val="bg1"/>
                </a:solidFill>
                <a:latin typeface="Roboto" pitchFamily="34" charset="0"/>
                <a:ea typeface="Roboto" pitchFamily="34" charset="-122"/>
                <a:cs typeface="Roboto" pitchFamily="34" charset="-120"/>
              </a:rPr>
              <a:t>UIT.CS519.ResearchMethodology</a:t>
            </a:r>
            <a:endParaRPr lang="en-US" sz="1800" dirty="0">
              <a:solidFill>
                <a:schemeClr val="bg1"/>
              </a:solidFill>
            </a:endParaRPr>
          </a:p>
          <a:p>
            <a:endParaRPr lang="en-V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E8AB52-EB46-C0E9-1F91-63A127608E55}"/>
            </a:ext>
          </a:extLst>
        </p:cNvPr>
        <p:cNvGrpSpPr/>
        <p:nvPr/>
      </p:nvGrpSpPr>
      <p:grpSpPr>
        <a:xfrm>
          <a:off x="0" y="0"/>
          <a:ext cx="0" cy="0"/>
          <a:chOff x="0" y="0"/>
          <a:chExt cx="0" cy="0"/>
        </a:xfrm>
      </p:grpSpPr>
      <p:sp>
        <p:nvSpPr>
          <p:cNvPr id="9" name="Text 1">
            <a:extLst>
              <a:ext uri="{FF2B5EF4-FFF2-40B4-BE49-F238E27FC236}">
                <a16:creationId xmlns:a16="http://schemas.microsoft.com/office/drawing/2014/main" id="{7020BE9F-4E2E-ABE4-803C-52C10A0665F6}"/>
              </a:ext>
            </a:extLst>
          </p:cNvPr>
          <p:cNvSpPr/>
          <p:nvPr/>
        </p:nvSpPr>
        <p:spPr>
          <a:xfrm>
            <a:off x="7668770" y="1821891"/>
            <a:ext cx="3597070" cy="797277"/>
          </a:xfrm>
          <a:prstGeom prst="rect">
            <a:avLst/>
          </a:prstGeom>
          <a:noFill/>
          <a:ln/>
        </p:spPr>
        <p:txBody>
          <a:bodyPr wrap="square" lIns="0" tIns="0" rIns="0" bIns="0" rtlCol="0" anchor="t"/>
          <a:lstStyle/>
          <a:p>
            <a:pPr marL="0" indent="0">
              <a:lnSpc>
                <a:spcPts val="2850"/>
              </a:lnSpc>
              <a:buNone/>
            </a:pPr>
            <a:r>
              <a:rPr lang="en-US" sz="2000" b="1" dirty="0">
                <a:solidFill>
                  <a:srgbClr val="000000"/>
                </a:solidFill>
                <a:latin typeface="Roboto" pitchFamily="34" charset="0"/>
                <a:ea typeface="Roboto" pitchFamily="34" charset="-122"/>
                <a:cs typeface="Roboto" pitchFamily="34" charset="-120"/>
              </a:rPr>
              <a:t>Họ và Tên:</a:t>
            </a:r>
            <a:r>
              <a:rPr lang="en-US" sz="2000" dirty="0">
                <a:solidFill>
                  <a:srgbClr val="000000"/>
                </a:solidFill>
                <a:latin typeface="Roboto" pitchFamily="34" charset="0"/>
                <a:ea typeface="Roboto" pitchFamily="34" charset="-122"/>
                <a:cs typeface="Roboto" pitchFamily="34" charset="-120"/>
              </a:rPr>
              <a:t> Lê Hoàng Thiện</a:t>
            </a:r>
            <a:endParaRPr lang="en-US" sz="2000" dirty="0"/>
          </a:p>
          <a:p>
            <a:pPr marL="0" indent="0">
              <a:lnSpc>
                <a:spcPts val="2850"/>
              </a:lnSpc>
              <a:buNone/>
            </a:pPr>
            <a:r>
              <a:rPr lang="en-US" sz="2000" b="1" dirty="0">
                <a:solidFill>
                  <a:srgbClr val="000000"/>
                </a:solidFill>
                <a:latin typeface="Roboto" pitchFamily="34" charset="0"/>
                <a:ea typeface="Roboto" pitchFamily="34" charset="-122"/>
                <a:cs typeface="Roboto" pitchFamily="34" charset="-120"/>
              </a:rPr>
              <a:t>MSSV:</a:t>
            </a:r>
            <a:r>
              <a:rPr lang="en-US" sz="2000" dirty="0">
                <a:solidFill>
                  <a:srgbClr val="000000"/>
                </a:solidFill>
                <a:latin typeface="Roboto" pitchFamily="34" charset="0"/>
                <a:ea typeface="Roboto" pitchFamily="34" charset="-122"/>
                <a:cs typeface="Roboto" pitchFamily="34" charset="-120"/>
              </a:rPr>
              <a:t> 250101066</a:t>
            </a:r>
            <a:endParaRPr lang="en-US" sz="2000" dirty="0"/>
          </a:p>
        </p:txBody>
      </p:sp>
      <p:sp>
        <p:nvSpPr>
          <p:cNvPr id="10" name="Shape 13">
            <a:extLst>
              <a:ext uri="{FF2B5EF4-FFF2-40B4-BE49-F238E27FC236}">
                <a16:creationId xmlns:a16="http://schemas.microsoft.com/office/drawing/2014/main" id="{B4F483AE-F276-5A53-2E3D-543F92D61359}"/>
              </a:ext>
            </a:extLst>
          </p:cNvPr>
          <p:cNvSpPr/>
          <p:nvPr/>
        </p:nvSpPr>
        <p:spPr>
          <a:xfrm>
            <a:off x="6811089" y="7303293"/>
            <a:ext cx="7819311" cy="868443"/>
          </a:xfrm>
          <a:prstGeom prst="roundRect">
            <a:avLst>
              <a:gd name="adj" fmla="val 7628"/>
            </a:avLst>
          </a:prstGeom>
          <a:solidFill>
            <a:srgbClr val="FFFFFF"/>
          </a:solidFill>
          <a:ln w="22860">
            <a:noFill/>
            <a:prstDash val="solid"/>
          </a:ln>
        </p:spPr>
        <p:txBody>
          <a:bodyPr/>
          <a:lstStyle/>
          <a:p>
            <a:endParaRPr lang="en-VN"/>
          </a:p>
        </p:txBody>
      </p:sp>
      <p:sp>
        <p:nvSpPr>
          <p:cNvPr id="11" name="Shape 13">
            <a:extLst>
              <a:ext uri="{FF2B5EF4-FFF2-40B4-BE49-F238E27FC236}">
                <a16:creationId xmlns:a16="http://schemas.microsoft.com/office/drawing/2014/main" id="{E24354ED-0D6E-95A1-5EF8-9777B2BB041E}"/>
              </a:ext>
            </a:extLst>
          </p:cNvPr>
          <p:cNvSpPr/>
          <p:nvPr/>
        </p:nvSpPr>
        <p:spPr>
          <a:xfrm>
            <a:off x="0" y="7612142"/>
            <a:ext cx="14630400" cy="617458"/>
          </a:xfrm>
          <a:prstGeom prst="roundRect">
            <a:avLst>
              <a:gd name="adj" fmla="val 7628"/>
            </a:avLst>
          </a:prstGeom>
          <a:solidFill>
            <a:srgbClr val="0432FF"/>
          </a:solidFill>
          <a:ln w="22860">
            <a:noFill/>
            <a:prstDash val="solid"/>
          </a:ln>
        </p:spPr>
        <p:txBody>
          <a:bodyPr/>
          <a:lstStyle/>
          <a:p>
            <a:r>
              <a:rPr lang="en-US" sz="1800" dirty="0">
                <a:solidFill>
                  <a:schemeClr val="bg1"/>
                </a:solidFill>
                <a:latin typeface="Roboto" pitchFamily="34" charset="0"/>
                <a:ea typeface="Roboto" pitchFamily="34" charset="-122"/>
                <a:cs typeface="Roboto" pitchFamily="34" charset="-120"/>
              </a:rPr>
              <a:t>UIT.CS519.ResearchMethodology</a:t>
            </a:r>
            <a:endParaRPr lang="en-US" sz="1800" dirty="0">
              <a:solidFill>
                <a:schemeClr val="bg1"/>
              </a:solidFill>
            </a:endParaRPr>
          </a:p>
          <a:p>
            <a:endParaRPr lang="en-VN" dirty="0"/>
          </a:p>
        </p:txBody>
      </p:sp>
      <p:pic>
        <p:nvPicPr>
          <p:cNvPr id="2050" name="Picture 2" descr="GitHub – Wikipedia tiếng Việt">
            <a:extLst>
              <a:ext uri="{FF2B5EF4-FFF2-40B4-BE49-F238E27FC236}">
                <a16:creationId xmlns:a16="http://schemas.microsoft.com/office/drawing/2014/main" id="{4D482E36-2CEC-ADCD-632D-ED6518EB6E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730" y="1369314"/>
            <a:ext cx="1184910" cy="118491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32D3A1E-69AB-A2BB-3BE9-47D0281CFF30}"/>
              </a:ext>
            </a:extLst>
          </p:cNvPr>
          <p:cNvSpPr txBox="1"/>
          <p:nvPr/>
        </p:nvSpPr>
        <p:spPr>
          <a:xfrm>
            <a:off x="2072640" y="1906372"/>
            <a:ext cx="4888992" cy="369332"/>
          </a:xfrm>
          <a:prstGeom prst="rect">
            <a:avLst/>
          </a:prstGeom>
          <a:noFill/>
        </p:spPr>
        <p:txBody>
          <a:bodyPr wrap="square">
            <a:spAutoFit/>
          </a:bodyPr>
          <a:lstStyle/>
          <a:p>
            <a:r>
              <a:rPr lang="en-VN" sz="1800" dirty="0">
                <a:effectLst/>
                <a:latin typeface="Times New Roman" panose="02020603050405020304" pitchFamily="18" charset="0"/>
                <a:ea typeface="Times New Roman" panose="02020603050405020304" pitchFamily="18" charset="0"/>
                <a:hlinkClick r:id="rId4"/>
              </a:rPr>
              <a:t>https://github.com/thielh20-UIT/CS2205</a:t>
            </a:r>
            <a:r>
              <a:rPr lang="en-VN" dirty="0">
                <a:effectLst/>
                <a:hlinkClick r:id="rId4"/>
              </a:rPr>
              <a:t> </a:t>
            </a:r>
            <a:endParaRPr lang="en-VN" dirty="0"/>
          </a:p>
        </p:txBody>
      </p:sp>
      <p:sp>
        <p:nvSpPr>
          <p:cNvPr id="4" name="TextBox 3">
            <a:extLst>
              <a:ext uri="{FF2B5EF4-FFF2-40B4-BE49-F238E27FC236}">
                <a16:creationId xmlns:a16="http://schemas.microsoft.com/office/drawing/2014/main" id="{EEC4752D-0387-A9A2-8D53-4471548B412E}"/>
              </a:ext>
            </a:extLst>
          </p:cNvPr>
          <p:cNvSpPr txBox="1"/>
          <p:nvPr/>
        </p:nvSpPr>
        <p:spPr>
          <a:xfrm>
            <a:off x="2072640" y="3116996"/>
            <a:ext cx="6266688" cy="369332"/>
          </a:xfrm>
          <a:prstGeom prst="rect">
            <a:avLst/>
          </a:prstGeom>
          <a:noFill/>
        </p:spPr>
        <p:txBody>
          <a:bodyPr wrap="square" rtlCol="0">
            <a:spAutoFit/>
          </a:bodyPr>
          <a:lstStyle/>
          <a:p>
            <a:r>
              <a:rPr lang="en-US" dirty="0">
                <a:hlinkClick r:id="rId5"/>
              </a:rPr>
              <a:t>https://</a:t>
            </a:r>
            <a:r>
              <a:rPr lang="en-US" dirty="0" err="1">
                <a:hlinkClick r:id="rId5"/>
              </a:rPr>
              <a:t>www.youtube.com</a:t>
            </a:r>
            <a:r>
              <a:rPr lang="en-US" dirty="0">
                <a:hlinkClick r:id="rId5"/>
              </a:rPr>
              <a:t>/@thienlehoang7458</a:t>
            </a:r>
            <a:endParaRPr lang="en-VN" dirty="0"/>
          </a:p>
        </p:txBody>
      </p:sp>
      <p:pic>
        <p:nvPicPr>
          <p:cNvPr id="1026" name="Picture 2">
            <a:extLst>
              <a:ext uri="{FF2B5EF4-FFF2-40B4-BE49-F238E27FC236}">
                <a16:creationId xmlns:a16="http://schemas.microsoft.com/office/drawing/2014/main" id="{FAEE60C4-7334-99E3-BED0-2B5B73C0FE5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5716" y="2852542"/>
            <a:ext cx="1296924" cy="898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786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F3ABAD-5E72-D21C-C815-5C2F9650C6F1}"/>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ED9EF405-BF3D-60E3-38AC-F301DC0B79C7}"/>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687EFD4B-F17E-9315-1C34-AAA4F58097D2}"/>
              </a:ext>
            </a:extLst>
          </p:cNvPr>
          <p:cNvSpPr/>
          <p:nvPr/>
        </p:nvSpPr>
        <p:spPr>
          <a:xfrm>
            <a:off x="793790" y="1872258"/>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Roboto Bold" pitchFamily="34" charset="0"/>
                <a:ea typeface="Roboto Bold" pitchFamily="34" charset="-122"/>
                <a:cs typeface="Roboto Bold" pitchFamily="34" charset="-120"/>
              </a:rPr>
              <a:t>Nghiên Cứu Phát Hiện Tấn Công Giả Mạo Khuôn Mặt</a:t>
            </a:r>
            <a:endParaRPr lang="en-US" sz="4450" dirty="0"/>
          </a:p>
        </p:txBody>
      </p:sp>
      <p:sp>
        <p:nvSpPr>
          <p:cNvPr id="4" name="Text 1">
            <a:extLst>
              <a:ext uri="{FF2B5EF4-FFF2-40B4-BE49-F238E27FC236}">
                <a16:creationId xmlns:a16="http://schemas.microsoft.com/office/drawing/2014/main" id="{0CF45C5D-863E-0378-91A4-11FE4C13F5AC}"/>
              </a:ext>
            </a:extLst>
          </p:cNvPr>
          <p:cNvSpPr/>
          <p:nvPr/>
        </p:nvSpPr>
        <p:spPr>
          <a:xfrm>
            <a:off x="793790" y="3380542"/>
            <a:ext cx="6235779" cy="566976"/>
          </a:xfrm>
          <a:prstGeom prst="rect">
            <a:avLst/>
          </a:prstGeom>
          <a:noFill/>
          <a:ln/>
        </p:spPr>
        <p:txBody>
          <a:bodyPr wrap="none" lIns="0" tIns="0" rIns="0" bIns="0" rtlCol="0" anchor="t"/>
          <a:lstStyle/>
          <a:p>
            <a:pPr marL="0" indent="0" algn="l">
              <a:lnSpc>
                <a:spcPts val="4450"/>
              </a:lnSpc>
              <a:buNone/>
            </a:pPr>
            <a:r>
              <a:rPr lang="en-US" sz="3550" b="1" dirty="0">
                <a:solidFill>
                  <a:srgbClr val="000000"/>
                </a:solidFill>
                <a:latin typeface="Roboto Bold" pitchFamily="34" charset="0"/>
                <a:ea typeface="Roboto Bold" pitchFamily="34" charset="-122"/>
                <a:cs typeface="Roboto Bold" pitchFamily="34" charset="-120"/>
              </a:rPr>
              <a:t>Dựa trên Mô Hình Thị Giác Sâu</a:t>
            </a:r>
            <a:endParaRPr lang="en-US" sz="3550" dirty="0"/>
          </a:p>
        </p:txBody>
      </p:sp>
      <p:sp>
        <p:nvSpPr>
          <p:cNvPr id="5" name="Text 2">
            <a:extLst>
              <a:ext uri="{FF2B5EF4-FFF2-40B4-BE49-F238E27FC236}">
                <a16:creationId xmlns:a16="http://schemas.microsoft.com/office/drawing/2014/main" id="{A1754417-EFE1-6590-C0FD-E453B9D49345}"/>
              </a:ext>
            </a:extLst>
          </p:cNvPr>
          <p:cNvSpPr/>
          <p:nvPr/>
        </p:nvSpPr>
        <p:spPr>
          <a:xfrm>
            <a:off x="793790" y="4287679"/>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Nghiên cứu tập trung vào việc ứng dụng các mô hình thị giác sâu hiện đại để phát hiện các hình thức tấn công giả mạo khuôn mặt (PA) như ảnh in, video phát lại, hay mặt nạ 3D, nhằm đảm bảo tính bảo mật cho các hệ thống xác thực sinh trắc học.</a:t>
            </a:r>
            <a:endParaRPr lang="en-US" sz="1750" dirty="0"/>
          </a:p>
        </p:txBody>
      </p:sp>
      <p:sp>
        <p:nvSpPr>
          <p:cNvPr id="6" name="Text 3">
            <a:extLst>
              <a:ext uri="{FF2B5EF4-FFF2-40B4-BE49-F238E27FC236}">
                <a16:creationId xmlns:a16="http://schemas.microsoft.com/office/drawing/2014/main" id="{0CE63176-193C-A5BD-3539-53973B7F79B9}"/>
              </a:ext>
            </a:extLst>
          </p:cNvPr>
          <p:cNvSpPr/>
          <p:nvPr/>
        </p:nvSpPr>
        <p:spPr>
          <a:xfrm>
            <a:off x="793790" y="5994440"/>
            <a:ext cx="7556421" cy="362903"/>
          </a:xfrm>
          <a:prstGeom prst="rect">
            <a:avLst/>
          </a:prstGeom>
          <a:noFill/>
          <a:ln/>
        </p:spPr>
        <p:txBody>
          <a:bodyPr wrap="none" lIns="0" tIns="0" rIns="0" bIns="0" rtlCol="0" anchor="t"/>
          <a:lstStyle/>
          <a:p>
            <a:pPr marL="0" indent="0" algn="ctr">
              <a:lnSpc>
                <a:spcPts val="2850"/>
              </a:lnSpc>
              <a:buNone/>
            </a:pPr>
            <a:r>
              <a:rPr lang="en-US" sz="1750" dirty="0">
                <a:solidFill>
                  <a:srgbClr val="FFFFFF"/>
                </a:solidFill>
                <a:latin typeface="Roboto" pitchFamily="34" charset="0"/>
                <a:ea typeface="Roboto" pitchFamily="34" charset="-122"/>
                <a:cs typeface="Roboto" pitchFamily="34" charset="-120"/>
              </a:rPr>
              <a:t>UIT.CS519.ResearchMethodology</a:t>
            </a:r>
            <a:endParaRPr lang="en-US" sz="1750" dirty="0"/>
          </a:p>
        </p:txBody>
      </p:sp>
      <p:sp>
        <p:nvSpPr>
          <p:cNvPr id="7" name="Shape 13">
            <a:extLst>
              <a:ext uri="{FF2B5EF4-FFF2-40B4-BE49-F238E27FC236}">
                <a16:creationId xmlns:a16="http://schemas.microsoft.com/office/drawing/2014/main" id="{41AC254D-DF11-9F4C-1465-55AF5B957A9C}"/>
              </a:ext>
            </a:extLst>
          </p:cNvPr>
          <p:cNvSpPr/>
          <p:nvPr/>
        </p:nvSpPr>
        <p:spPr>
          <a:xfrm>
            <a:off x="0" y="7612142"/>
            <a:ext cx="14630400" cy="617458"/>
          </a:xfrm>
          <a:prstGeom prst="roundRect">
            <a:avLst>
              <a:gd name="adj" fmla="val 7628"/>
            </a:avLst>
          </a:prstGeom>
          <a:solidFill>
            <a:srgbClr val="0432FF"/>
          </a:solidFill>
          <a:ln w="22860">
            <a:noFill/>
            <a:prstDash val="solid"/>
          </a:ln>
        </p:spPr>
        <p:txBody>
          <a:bodyPr/>
          <a:lstStyle/>
          <a:p>
            <a:r>
              <a:rPr lang="en-US" sz="1800" dirty="0">
                <a:solidFill>
                  <a:schemeClr val="bg1"/>
                </a:solidFill>
                <a:latin typeface="Roboto" pitchFamily="34" charset="0"/>
                <a:ea typeface="Roboto" pitchFamily="34" charset="-122"/>
                <a:cs typeface="Roboto" pitchFamily="34" charset="-120"/>
              </a:rPr>
              <a:t>UIT.CS519.ResearchMethodology</a:t>
            </a:r>
            <a:endParaRPr lang="en-US" sz="1800" dirty="0">
              <a:solidFill>
                <a:schemeClr val="bg1"/>
              </a:solidFill>
            </a:endParaRPr>
          </a:p>
          <a:p>
            <a:endParaRPr lang="en-VN" dirty="0"/>
          </a:p>
        </p:txBody>
      </p:sp>
    </p:spTree>
    <p:extLst>
      <p:ext uri="{BB962C8B-B14F-4D97-AF65-F5344CB8AC3E}">
        <p14:creationId xmlns:p14="http://schemas.microsoft.com/office/powerpoint/2010/main" val="3957883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0937" y="145519"/>
            <a:ext cx="4731068" cy="591383"/>
          </a:xfrm>
          <a:prstGeom prst="rect">
            <a:avLst/>
          </a:prstGeom>
          <a:noFill/>
          <a:ln/>
        </p:spPr>
        <p:txBody>
          <a:bodyPr wrap="none" lIns="0" tIns="0" rIns="0" bIns="0" rtlCol="0" anchor="t"/>
          <a:lstStyle/>
          <a:p>
            <a:pPr marL="0" indent="0" algn="l">
              <a:lnSpc>
                <a:spcPts val="4650"/>
              </a:lnSpc>
              <a:buNone/>
            </a:pPr>
            <a:r>
              <a:rPr lang="en-US" sz="3700" b="1" dirty="0">
                <a:solidFill>
                  <a:srgbClr val="000000"/>
                </a:solidFill>
                <a:latin typeface="Roboto Bold" pitchFamily="34" charset="0"/>
                <a:ea typeface="Roboto Bold" pitchFamily="34" charset="-122"/>
                <a:cs typeface="Roboto Bold" pitchFamily="34" charset="-120"/>
              </a:rPr>
              <a:t>Tóm Tắt Nghiên Cứu</a:t>
            </a:r>
            <a:endParaRPr lang="en-US" sz="3700" dirty="0"/>
          </a:p>
        </p:txBody>
      </p:sp>
      <p:sp>
        <p:nvSpPr>
          <p:cNvPr id="4" name="Shape 1"/>
          <p:cNvSpPr/>
          <p:nvPr/>
        </p:nvSpPr>
        <p:spPr>
          <a:xfrm>
            <a:off x="6160937" y="875228"/>
            <a:ext cx="7819311" cy="1438513"/>
          </a:xfrm>
          <a:prstGeom prst="roundRect">
            <a:avLst>
              <a:gd name="adj" fmla="val 7628"/>
            </a:avLst>
          </a:prstGeom>
          <a:solidFill>
            <a:srgbClr val="FFFFFF"/>
          </a:solidFill>
          <a:ln w="22860">
            <a:solidFill>
              <a:srgbClr val="204B92"/>
            </a:solidFill>
            <a:prstDash val="solid"/>
          </a:ln>
        </p:spPr>
        <p:txBody>
          <a:bodyPr/>
          <a:lstStyle/>
          <a:p>
            <a:endParaRPr lang="en-VN"/>
          </a:p>
        </p:txBody>
      </p:sp>
      <p:sp>
        <p:nvSpPr>
          <p:cNvPr id="5" name="Shape 2"/>
          <p:cNvSpPr/>
          <p:nvPr/>
        </p:nvSpPr>
        <p:spPr>
          <a:xfrm>
            <a:off x="6138077" y="875228"/>
            <a:ext cx="91440" cy="1438513"/>
          </a:xfrm>
          <a:prstGeom prst="roundRect">
            <a:avLst>
              <a:gd name="adj" fmla="val 86923"/>
            </a:avLst>
          </a:prstGeom>
          <a:solidFill>
            <a:srgbClr val="4185F4"/>
          </a:solidFill>
          <a:ln/>
        </p:spPr>
        <p:txBody>
          <a:bodyPr/>
          <a:lstStyle/>
          <a:p>
            <a:endParaRPr lang="en-VN"/>
          </a:p>
        </p:txBody>
      </p:sp>
      <p:sp>
        <p:nvSpPr>
          <p:cNvPr id="6" name="Text 3"/>
          <p:cNvSpPr/>
          <p:nvPr/>
        </p:nvSpPr>
        <p:spPr>
          <a:xfrm>
            <a:off x="6441567" y="1087278"/>
            <a:ext cx="2365534" cy="295632"/>
          </a:xfrm>
          <a:prstGeom prst="rect">
            <a:avLst/>
          </a:prstGeom>
          <a:noFill/>
          <a:ln/>
        </p:spPr>
        <p:txBody>
          <a:bodyPr wrap="none" lIns="0" tIns="0" rIns="0" bIns="0" rtlCol="0" anchor="t"/>
          <a:lstStyle/>
          <a:p>
            <a:pPr marL="0" indent="0" algn="l">
              <a:lnSpc>
                <a:spcPts val="2300"/>
              </a:lnSpc>
              <a:buNone/>
            </a:pPr>
            <a:r>
              <a:rPr lang="en-US" sz="1850" b="1" dirty="0">
                <a:solidFill>
                  <a:srgbClr val="000000"/>
                </a:solidFill>
                <a:latin typeface="Roboto Bold" pitchFamily="34" charset="0"/>
                <a:ea typeface="Roboto Bold" pitchFamily="34" charset="-122"/>
                <a:cs typeface="Roboto Bold" pitchFamily="34" charset="-120"/>
              </a:rPr>
              <a:t>Mối Đe Dọa Hiện Hữu</a:t>
            </a:r>
            <a:endParaRPr lang="en-US" sz="1850" dirty="0"/>
          </a:p>
        </p:txBody>
      </p:sp>
      <p:sp>
        <p:nvSpPr>
          <p:cNvPr id="7" name="Text 4"/>
          <p:cNvSpPr/>
          <p:nvPr/>
        </p:nvSpPr>
        <p:spPr>
          <a:xfrm>
            <a:off x="6441567" y="1496377"/>
            <a:ext cx="7326630" cy="605314"/>
          </a:xfrm>
          <a:prstGeom prst="rect">
            <a:avLst/>
          </a:prstGeom>
          <a:noFill/>
          <a:ln/>
        </p:spPr>
        <p:txBody>
          <a:bodyPr wrap="square" lIns="0" tIns="0" rIns="0" bIns="0" rtlCol="0" anchor="t"/>
          <a:lstStyle/>
          <a:p>
            <a:pPr marL="0" indent="0" algn="l">
              <a:lnSpc>
                <a:spcPts val="2350"/>
              </a:lnSpc>
              <a:buNone/>
            </a:pPr>
            <a:r>
              <a:rPr lang="en-US" sz="1450" dirty="0">
                <a:solidFill>
                  <a:srgbClr val="000000"/>
                </a:solidFill>
                <a:latin typeface="Roboto" pitchFamily="34" charset="0"/>
                <a:ea typeface="Roboto" pitchFamily="34" charset="-122"/>
                <a:cs typeface="Roboto" pitchFamily="34" charset="-120"/>
              </a:rPr>
              <a:t>Các hình thức tấn công giả mạo (PA) đang là mối đe dọa nghiêm trọng đối với hệ thống xác thực khuôn mặt.</a:t>
            </a:r>
            <a:endParaRPr lang="en-US" sz="1450" dirty="0"/>
          </a:p>
        </p:txBody>
      </p:sp>
      <p:sp>
        <p:nvSpPr>
          <p:cNvPr id="8" name="Shape 5"/>
          <p:cNvSpPr/>
          <p:nvPr/>
        </p:nvSpPr>
        <p:spPr>
          <a:xfrm>
            <a:off x="6160937" y="2502931"/>
            <a:ext cx="7819311" cy="1438513"/>
          </a:xfrm>
          <a:prstGeom prst="roundRect">
            <a:avLst>
              <a:gd name="adj" fmla="val 7628"/>
            </a:avLst>
          </a:prstGeom>
          <a:solidFill>
            <a:srgbClr val="FFFFFF"/>
          </a:solidFill>
          <a:ln w="22860">
            <a:solidFill>
              <a:srgbClr val="204B92"/>
            </a:solidFill>
            <a:prstDash val="solid"/>
          </a:ln>
        </p:spPr>
        <p:txBody>
          <a:bodyPr/>
          <a:lstStyle/>
          <a:p>
            <a:endParaRPr lang="en-VN"/>
          </a:p>
        </p:txBody>
      </p:sp>
      <p:sp>
        <p:nvSpPr>
          <p:cNvPr id="9" name="Shape 6"/>
          <p:cNvSpPr/>
          <p:nvPr/>
        </p:nvSpPr>
        <p:spPr>
          <a:xfrm>
            <a:off x="6138077" y="2502931"/>
            <a:ext cx="91440" cy="1438513"/>
          </a:xfrm>
          <a:prstGeom prst="roundRect">
            <a:avLst>
              <a:gd name="adj" fmla="val 86923"/>
            </a:avLst>
          </a:prstGeom>
          <a:solidFill>
            <a:srgbClr val="4185F4"/>
          </a:solidFill>
          <a:ln/>
        </p:spPr>
        <p:txBody>
          <a:bodyPr/>
          <a:lstStyle/>
          <a:p>
            <a:endParaRPr lang="en-VN"/>
          </a:p>
        </p:txBody>
      </p:sp>
      <p:sp>
        <p:nvSpPr>
          <p:cNvPr id="10" name="Text 7"/>
          <p:cNvSpPr/>
          <p:nvPr/>
        </p:nvSpPr>
        <p:spPr>
          <a:xfrm>
            <a:off x="6441567" y="2714982"/>
            <a:ext cx="2438281" cy="295632"/>
          </a:xfrm>
          <a:prstGeom prst="rect">
            <a:avLst/>
          </a:prstGeom>
          <a:noFill/>
          <a:ln/>
        </p:spPr>
        <p:txBody>
          <a:bodyPr wrap="none" lIns="0" tIns="0" rIns="0" bIns="0" rtlCol="0" anchor="t"/>
          <a:lstStyle/>
          <a:p>
            <a:pPr marL="0" indent="0" algn="l">
              <a:lnSpc>
                <a:spcPts val="2300"/>
              </a:lnSpc>
              <a:buNone/>
            </a:pPr>
            <a:r>
              <a:rPr lang="en-US" sz="1850" b="1" dirty="0">
                <a:solidFill>
                  <a:srgbClr val="000000"/>
                </a:solidFill>
                <a:latin typeface="Roboto Bold" pitchFamily="34" charset="0"/>
                <a:ea typeface="Roboto Bold" pitchFamily="34" charset="-122"/>
                <a:cs typeface="Roboto Bold" pitchFamily="34" charset="-120"/>
              </a:rPr>
              <a:t>Ứng Dụng Thị Giác Sâu</a:t>
            </a:r>
            <a:endParaRPr lang="en-US" sz="1850" dirty="0"/>
          </a:p>
        </p:txBody>
      </p:sp>
      <p:sp>
        <p:nvSpPr>
          <p:cNvPr id="11" name="Text 8"/>
          <p:cNvSpPr/>
          <p:nvPr/>
        </p:nvSpPr>
        <p:spPr>
          <a:xfrm>
            <a:off x="6441567" y="3124080"/>
            <a:ext cx="7326630" cy="605314"/>
          </a:xfrm>
          <a:prstGeom prst="rect">
            <a:avLst/>
          </a:prstGeom>
          <a:noFill/>
          <a:ln/>
        </p:spPr>
        <p:txBody>
          <a:bodyPr wrap="square" lIns="0" tIns="0" rIns="0" bIns="0" rtlCol="0" anchor="t"/>
          <a:lstStyle/>
          <a:p>
            <a:pPr marL="0" indent="0" algn="l">
              <a:lnSpc>
                <a:spcPts val="2350"/>
              </a:lnSpc>
              <a:buNone/>
            </a:pPr>
            <a:r>
              <a:rPr lang="en-US" sz="1450" dirty="0">
                <a:solidFill>
                  <a:srgbClr val="000000"/>
                </a:solidFill>
                <a:latin typeface="Roboto" pitchFamily="34" charset="0"/>
                <a:ea typeface="Roboto" pitchFamily="34" charset="-122"/>
                <a:cs typeface="Roboto" pitchFamily="34" charset="-120"/>
              </a:rPr>
              <a:t>Nghiên cứu tập trung vào Phát hiện giả mạo khuôn mặt (FAS) bằng mô hình thị giác sâu.</a:t>
            </a:r>
            <a:endParaRPr lang="en-US" sz="1450" dirty="0"/>
          </a:p>
        </p:txBody>
      </p:sp>
      <p:sp>
        <p:nvSpPr>
          <p:cNvPr id="12" name="Shape 9"/>
          <p:cNvSpPr/>
          <p:nvPr/>
        </p:nvSpPr>
        <p:spPr>
          <a:xfrm>
            <a:off x="6160937" y="4130635"/>
            <a:ext cx="7819311" cy="1135856"/>
          </a:xfrm>
          <a:prstGeom prst="roundRect">
            <a:avLst>
              <a:gd name="adj" fmla="val 9660"/>
            </a:avLst>
          </a:prstGeom>
          <a:solidFill>
            <a:srgbClr val="FFFFFF"/>
          </a:solidFill>
          <a:ln w="22860">
            <a:solidFill>
              <a:srgbClr val="204B92"/>
            </a:solidFill>
            <a:prstDash val="solid"/>
          </a:ln>
        </p:spPr>
        <p:txBody>
          <a:bodyPr/>
          <a:lstStyle/>
          <a:p>
            <a:endParaRPr lang="en-VN"/>
          </a:p>
        </p:txBody>
      </p:sp>
      <p:sp>
        <p:nvSpPr>
          <p:cNvPr id="13" name="Shape 10"/>
          <p:cNvSpPr/>
          <p:nvPr/>
        </p:nvSpPr>
        <p:spPr>
          <a:xfrm>
            <a:off x="6138077" y="4130635"/>
            <a:ext cx="91440" cy="1135856"/>
          </a:xfrm>
          <a:prstGeom prst="roundRect">
            <a:avLst>
              <a:gd name="adj" fmla="val 86923"/>
            </a:avLst>
          </a:prstGeom>
          <a:solidFill>
            <a:srgbClr val="4185F4"/>
          </a:solidFill>
          <a:ln/>
        </p:spPr>
        <p:txBody>
          <a:bodyPr/>
          <a:lstStyle/>
          <a:p>
            <a:endParaRPr lang="en-VN"/>
          </a:p>
        </p:txBody>
      </p:sp>
      <p:sp>
        <p:nvSpPr>
          <p:cNvPr id="14" name="Text 11"/>
          <p:cNvSpPr/>
          <p:nvPr/>
        </p:nvSpPr>
        <p:spPr>
          <a:xfrm>
            <a:off x="6441567" y="4342685"/>
            <a:ext cx="2365534" cy="295632"/>
          </a:xfrm>
          <a:prstGeom prst="rect">
            <a:avLst/>
          </a:prstGeom>
          <a:noFill/>
          <a:ln/>
        </p:spPr>
        <p:txBody>
          <a:bodyPr wrap="none" lIns="0" tIns="0" rIns="0" bIns="0" rtlCol="0" anchor="t"/>
          <a:lstStyle/>
          <a:p>
            <a:pPr marL="0" indent="0" algn="l">
              <a:lnSpc>
                <a:spcPts val="2300"/>
              </a:lnSpc>
              <a:buNone/>
            </a:pPr>
            <a:r>
              <a:rPr lang="en-US" sz="1850" b="1" dirty="0">
                <a:solidFill>
                  <a:srgbClr val="000000"/>
                </a:solidFill>
                <a:latin typeface="Roboto Bold" pitchFamily="34" charset="0"/>
                <a:ea typeface="Roboto Bold" pitchFamily="34" charset="-122"/>
                <a:cs typeface="Roboto Bold" pitchFamily="34" charset="-120"/>
              </a:rPr>
              <a:t>Đặc Trưng Nổi Bật</a:t>
            </a:r>
            <a:endParaRPr lang="en-US" sz="1850" dirty="0"/>
          </a:p>
        </p:txBody>
      </p:sp>
      <p:sp>
        <p:nvSpPr>
          <p:cNvPr id="15" name="Text 12"/>
          <p:cNvSpPr/>
          <p:nvPr/>
        </p:nvSpPr>
        <p:spPr>
          <a:xfrm>
            <a:off x="6441567" y="4751784"/>
            <a:ext cx="7326630" cy="302657"/>
          </a:xfrm>
          <a:prstGeom prst="rect">
            <a:avLst/>
          </a:prstGeom>
          <a:noFill/>
          <a:ln/>
        </p:spPr>
        <p:txBody>
          <a:bodyPr wrap="none" lIns="0" tIns="0" rIns="0" bIns="0" rtlCol="0" anchor="t"/>
          <a:lstStyle/>
          <a:p>
            <a:pPr marL="0" indent="0" algn="l">
              <a:lnSpc>
                <a:spcPts val="2350"/>
              </a:lnSpc>
              <a:buNone/>
            </a:pPr>
            <a:r>
              <a:rPr lang="en-US" sz="1450" dirty="0">
                <a:solidFill>
                  <a:srgbClr val="000000"/>
                </a:solidFill>
                <a:latin typeface="Roboto" pitchFamily="34" charset="0"/>
                <a:ea typeface="Roboto" pitchFamily="34" charset="-122"/>
                <a:cs typeface="Roboto" pitchFamily="34" charset="-120"/>
              </a:rPr>
              <a:t>Khai thác đặc trưng vi cấu trúc và thông tin chiều sâu từ ảnh đơn để phân biệt thật/giả.</a:t>
            </a:r>
            <a:endParaRPr lang="en-US" sz="1450" dirty="0"/>
          </a:p>
        </p:txBody>
      </p:sp>
      <p:sp>
        <p:nvSpPr>
          <p:cNvPr id="16" name="Shape 13"/>
          <p:cNvSpPr/>
          <p:nvPr/>
        </p:nvSpPr>
        <p:spPr>
          <a:xfrm>
            <a:off x="6160937" y="5455681"/>
            <a:ext cx="7819311" cy="1438513"/>
          </a:xfrm>
          <a:prstGeom prst="roundRect">
            <a:avLst>
              <a:gd name="adj" fmla="val 7628"/>
            </a:avLst>
          </a:prstGeom>
          <a:solidFill>
            <a:srgbClr val="FFFFFF"/>
          </a:solidFill>
          <a:ln w="22860">
            <a:solidFill>
              <a:srgbClr val="204B92"/>
            </a:solidFill>
            <a:prstDash val="solid"/>
          </a:ln>
        </p:spPr>
        <p:txBody>
          <a:bodyPr/>
          <a:lstStyle/>
          <a:p>
            <a:endParaRPr lang="en-VN"/>
          </a:p>
        </p:txBody>
      </p:sp>
      <p:sp>
        <p:nvSpPr>
          <p:cNvPr id="17" name="Shape 14"/>
          <p:cNvSpPr/>
          <p:nvPr/>
        </p:nvSpPr>
        <p:spPr>
          <a:xfrm>
            <a:off x="6138077" y="5455681"/>
            <a:ext cx="91440" cy="1438513"/>
          </a:xfrm>
          <a:prstGeom prst="roundRect">
            <a:avLst>
              <a:gd name="adj" fmla="val 86923"/>
            </a:avLst>
          </a:prstGeom>
          <a:solidFill>
            <a:srgbClr val="4185F4"/>
          </a:solidFill>
          <a:ln/>
        </p:spPr>
        <p:txBody>
          <a:bodyPr/>
          <a:lstStyle/>
          <a:p>
            <a:endParaRPr lang="en-VN"/>
          </a:p>
        </p:txBody>
      </p:sp>
      <p:sp>
        <p:nvSpPr>
          <p:cNvPr id="18" name="Text 15"/>
          <p:cNvSpPr/>
          <p:nvPr/>
        </p:nvSpPr>
        <p:spPr>
          <a:xfrm>
            <a:off x="6441567" y="5667732"/>
            <a:ext cx="2365534" cy="295632"/>
          </a:xfrm>
          <a:prstGeom prst="rect">
            <a:avLst/>
          </a:prstGeom>
          <a:noFill/>
          <a:ln/>
        </p:spPr>
        <p:txBody>
          <a:bodyPr wrap="none" lIns="0" tIns="0" rIns="0" bIns="0" rtlCol="0" anchor="t"/>
          <a:lstStyle/>
          <a:p>
            <a:pPr marL="0" indent="0" algn="l">
              <a:lnSpc>
                <a:spcPts val="2300"/>
              </a:lnSpc>
              <a:buNone/>
            </a:pPr>
            <a:r>
              <a:rPr lang="en-US" sz="1850" b="1" dirty="0">
                <a:solidFill>
                  <a:srgbClr val="000000"/>
                </a:solidFill>
                <a:latin typeface="Roboto Bold" pitchFamily="34" charset="0"/>
                <a:ea typeface="Roboto Bold" pitchFamily="34" charset="-122"/>
                <a:cs typeface="Roboto Bold" pitchFamily="34" charset="-120"/>
              </a:rPr>
              <a:t>Kết Quả Mong Đợi</a:t>
            </a:r>
            <a:endParaRPr lang="en-US" sz="1850" dirty="0"/>
          </a:p>
        </p:txBody>
      </p:sp>
      <p:sp>
        <p:nvSpPr>
          <p:cNvPr id="19" name="Text 16"/>
          <p:cNvSpPr/>
          <p:nvPr/>
        </p:nvSpPr>
        <p:spPr>
          <a:xfrm>
            <a:off x="6441567" y="6076830"/>
            <a:ext cx="7326630" cy="605314"/>
          </a:xfrm>
          <a:prstGeom prst="rect">
            <a:avLst/>
          </a:prstGeom>
          <a:noFill/>
          <a:ln/>
        </p:spPr>
        <p:txBody>
          <a:bodyPr wrap="square" lIns="0" tIns="0" rIns="0" bIns="0" rtlCol="0" anchor="t"/>
          <a:lstStyle/>
          <a:p>
            <a:pPr marL="0" indent="0" algn="l">
              <a:lnSpc>
                <a:spcPts val="2350"/>
              </a:lnSpc>
              <a:buNone/>
            </a:pPr>
            <a:r>
              <a:rPr lang="en-US" sz="1450" dirty="0">
                <a:solidFill>
                  <a:srgbClr val="000000"/>
                </a:solidFill>
                <a:latin typeface="Roboto" pitchFamily="34" charset="0"/>
                <a:ea typeface="Roboto" pitchFamily="34" charset="-122"/>
                <a:cs typeface="Roboto" pitchFamily="34" charset="-120"/>
              </a:rPr>
              <a:t>Hệ thống nhận diện chính xác, tỉ lệ sai sót tối thiểu, bảo mật cao cho eKYC và chấm công.</a:t>
            </a:r>
            <a:endParaRPr lang="en-US" sz="1450" dirty="0"/>
          </a:p>
        </p:txBody>
      </p:sp>
      <p:sp>
        <p:nvSpPr>
          <p:cNvPr id="21" name="Shape 13">
            <a:extLst>
              <a:ext uri="{FF2B5EF4-FFF2-40B4-BE49-F238E27FC236}">
                <a16:creationId xmlns:a16="http://schemas.microsoft.com/office/drawing/2014/main" id="{0C6C4C71-3E54-7400-C44C-18CF3FE52EC8}"/>
              </a:ext>
            </a:extLst>
          </p:cNvPr>
          <p:cNvSpPr/>
          <p:nvPr/>
        </p:nvSpPr>
        <p:spPr>
          <a:xfrm>
            <a:off x="6881194" y="6796086"/>
            <a:ext cx="7819311" cy="1438513"/>
          </a:xfrm>
          <a:prstGeom prst="roundRect">
            <a:avLst>
              <a:gd name="adj" fmla="val 7628"/>
            </a:avLst>
          </a:prstGeom>
          <a:noFill/>
          <a:ln w="22860">
            <a:noFill/>
            <a:prstDash val="solid"/>
          </a:ln>
        </p:spPr>
        <p:txBody>
          <a:bodyPr/>
          <a:lstStyle/>
          <a:p>
            <a:endParaRPr lang="en-VN" dirty="0"/>
          </a:p>
        </p:txBody>
      </p:sp>
      <p:sp>
        <p:nvSpPr>
          <p:cNvPr id="22" name="TextBox 21">
            <a:extLst>
              <a:ext uri="{FF2B5EF4-FFF2-40B4-BE49-F238E27FC236}">
                <a16:creationId xmlns:a16="http://schemas.microsoft.com/office/drawing/2014/main" id="{30A47D1F-7702-4DA0-967E-11C7CA2D1326}"/>
              </a:ext>
            </a:extLst>
          </p:cNvPr>
          <p:cNvSpPr txBox="1"/>
          <p:nvPr/>
        </p:nvSpPr>
        <p:spPr>
          <a:xfrm>
            <a:off x="10387584" y="7522464"/>
            <a:ext cx="184731" cy="369332"/>
          </a:xfrm>
          <a:prstGeom prst="rect">
            <a:avLst/>
          </a:prstGeom>
          <a:noFill/>
        </p:spPr>
        <p:txBody>
          <a:bodyPr wrap="none" rtlCol="0">
            <a:spAutoFit/>
          </a:bodyPr>
          <a:lstStyle/>
          <a:p>
            <a:endParaRPr lang="en-VN" dirty="0"/>
          </a:p>
        </p:txBody>
      </p:sp>
      <p:sp>
        <p:nvSpPr>
          <p:cNvPr id="23" name="Shape 13">
            <a:extLst>
              <a:ext uri="{FF2B5EF4-FFF2-40B4-BE49-F238E27FC236}">
                <a16:creationId xmlns:a16="http://schemas.microsoft.com/office/drawing/2014/main" id="{5824F9E0-D5A4-712A-5B3A-90EA343BEC5B}"/>
              </a:ext>
            </a:extLst>
          </p:cNvPr>
          <p:cNvSpPr/>
          <p:nvPr/>
        </p:nvSpPr>
        <p:spPr>
          <a:xfrm>
            <a:off x="6811089" y="7303293"/>
            <a:ext cx="7819311" cy="868443"/>
          </a:xfrm>
          <a:prstGeom prst="roundRect">
            <a:avLst>
              <a:gd name="adj" fmla="val 7628"/>
            </a:avLst>
          </a:prstGeom>
          <a:solidFill>
            <a:srgbClr val="FFFFFF"/>
          </a:solidFill>
          <a:ln w="22860">
            <a:noFill/>
            <a:prstDash val="solid"/>
          </a:ln>
        </p:spPr>
        <p:txBody>
          <a:bodyPr/>
          <a:lstStyle/>
          <a:p>
            <a:endParaRPr lang="en-VN"/>
          </a:p>
        </p:txBody>
      </p:sp>
      <p:sp>
        <p:nvSpPr>
          <p:cNvPr id="24" name="Shape 13">
            <a:extLst>
              <a:ext uri="{FF2B5EF4-FFF2-40B4-BE49-F238E27FC236}">
                <a16:creationId xmlns:a16="http://schemas.microsoft.com/office/drawing/2014/main" id="{21D40B9A-4B64-1568-8D7D-5DDBDD6470F1}"/>
              </a:ext>
            </a:extLst>
          </p:cNvPr>
          <p:cNvSpPr/>
          <p:nvPr/>
        </p:nvSpPr>
        <p:spPr>
          <a:xfrm>
            <a:off x="0" y="7612142"/>
            <a:ext cx="14630400" cy="617458"/>
          </a:xfrm>
          <a:prstGeom prst="roundRect">
            <a:avLst>
              <a:gd name="adj" fmla="val 7628"/>
            </a:avLst>
          </a:prstGeom>
          <a:solidFill>
            <a:srgbClr val="0432FF"/>
          </a:solidFill>
          <a:ln w="22860">
            <a:noFill/>
            <a:prstDash val="solid"/>
          </a:ln>
        </p:spPr>
        <p:txBody>
          <a:bodyPr/>
          <a:lstStyle/>
          <a:p>
            <a:r>
              <a:rPr lang="en-US" sz="1800" dirty="0">
                <a:solidFill>
                  <a:schemeClr val="bg1"/>
                </a:solidFill>
                <a:latin typeface="Roboto" pitchFamily="34" charset="0"/>
                <a:ea typeface="Roboto" pitchFamily="34" charset="-122"/>
                <a:cs typeface="Roboto" pitchFamily="34" charset="-120"/>
              </a:rPr>
              <a:t>UIT.CS519.ResearchMethodology</a:t>
            </a:r>
            <a:endParaRPr lang="en-US" sz="1800" dirty="0">
              <a:solidFill>
                <a:schemeClr val="bg1"/>
              </a:solidFill>
            </a:endParaRPr>
          </a:p>
          <a:p>
            <a:endParaRPr lang="en-V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85813" y="617458"/>
            <a:ext cx="5613440" cy="701635"/>
          </a:xfrm>
          <a:prstGeom prst="rect">
            <a:avLst/>
          </a:prstGeom>
          <a:noFill/>
          <a:ln/>
        </p:spPr>
        <p:txBody>
          <a:bodyPr wrap="none" lIns="0" tIns="0" rIns="0" bIns="0" rtlCol="0" anchor="t"/>
          <a:lstStyle/>
          <a:p>
            <a:pPr marL="0" indent="0" algn="l">
              <a:lnSpc>
                <a:spcPts val="5500"/>
              </a:lnSpc>
              <a:buNone/>
            </a:pPr>
            <a:r>
              <a:rPr lang="en-US" sz="4400" b="1" dirty="0">
                <a:solidFill>
                  <a:srgbClr val="000000"/>
                </a:solidFill>
                <a:latin typeface="Roboto Bold" pitchFamily="34" charset="0"/>
                <a:ea typeface="Roboto Bold" pitchFamily="34" charset="-122"/>
                <a:cs typeface="Roboto Bold" pitchFamily="34" charset="-120"/>
              </a:rPr>
              <a:t>Giới Thiệu</a:t>
            </a:r>
            <a:endParaRPr lang="en-US" sz="4400" dirty="0"/>
          </a:p>
        </p:txBody>
      </p:sp>
      <p:sp>
        <p:nvSpPr>
          <p:cNvPr id="3" name="Text 1"/>
          <p:cNvSpPr/>
          <p:nvPr/>
        </p:nvSpPr>
        <p:spPr>
          <a:xfrm>
            <a:off x="785813" y="1857851"/>
            <a:ext cx="7616190" cy="1077635"/>
          </a:xfrm>
          <a:prstGeom prst="rect">
            <a:avLst/>
          </a:prstGeom>
          <a:noFill/>
          <a:ln/>
        </p:spPr>
        <p:txBody>
          <a:bodyPr wrap="square" lIns="0" tIns="0" rIns="0" bIns="0" rtlCol="0" anchor="t"/>
          <a:lstStyle/>
          <a:p>
            <a:pPr marL="0" indent="0" algn="l">
              <a:lnSpc>
                <a:spcPts val="2800"/>
              </a:lnSpc>
              <a:buNone/>
            </a:pPr>
            <a:r>
              <a:rPr lang="en-US" sz="1750" dirty="0">
                <a:solidFill>
                  <a:srgbClr val="000000"/>
                </a:solidFill>
                <a:latin typeface="Roboto" pitchFamily="34" charset="0"/>
                <a:ea typeface="Roboto" pitchFamily="34" charset="-122"/>
                <a:cs typeface="Roboto" pitchFamily="34" charset="-120"/>
              </a:rPr>
              <a:t>Công nghệ nhận dạng khuôn mặt là yếu tố then chốt trong bảo mật hiện đại. Tuy nhiên, các hệ thống này dễ bị tổn thương bởi các cuộc tấn công giả mạo bằng hình ảnh đơn giản.</a:t>
            </a:r>
            <a:endParaRPr lang="en-US" sz="1750" dirty="0"/>
          </a:p>
        </p:txBody>
      </p:sp>
      <p:sp>
        <p:nvSpPr>
          <p:cNvPr id="4" name="Text 2"/>
          <p:cNvSpPr/>
          <p:nvPr/>
        </p:nvSpPr>
        <p:spPr>
          <a:xfrm>
            <a:off x="785813" y="3137535"/>
            <a:ext cx="7616190" cy="1077635"/>
          </a:xfrm>
          <a:prstGeom prst="rect">
            <a:avLst/>
          </a:prstGeom>
          <a:noFill/>
          <a:ln/>
        </p:spPr>
        <p:txBody>
          <a:bodyPr wrap="square" lIns="0" tIns="0" rIns="0" bIns="0" rtlCol="0" anchor="t"/>
          <a:lstStyle/>
          <a:p>
            <a:pPr marL="0" indent="0" algn="l">
              <a:lnSpc>
                <a:spcPts val="2800"/>
              </a:lnSpc>
              <a:buNone/>
            </a:pPr>
            <a:r>
              <a:rPr lang="en-US" sz="1750" dirty="0">
                <a:solidFill>
                  <a:srgbClr val="000000"/>
                </a:solidFill>
                <a:latin typeface="Roboto" pitchFamily="34" charset="0"/>
                <a:ea typeface="Roboto" pitchFamily="34" charset="-122"/>
                <a:cs typeface="Roboto" pitchFamily="34" charset="-120"/>
              </a:rPr>
              <a:t>Việc bảo vệ hệ thống nhận diện đòi hỏi một lớp kiểm tra thực thể sống (Liveness Detection). Bài toán FAS đã chuyển dịch sang khai thác đặc trưng vi cấu trúc qua mạng học sâu.</a:t>
            </a:r>
            <a:endParaRPr lang="en-US" sz="1750" dirty="0"/>
          </a:p>
        </p:txBody>
      </p:sp>
      <p:sp>
        <p:nvSpPr>
          <p:cNvPr id="5" name="Text 3"/>
          <p:cNvSpPr/>
          <p:nvPr/>
        </p:nvSpPr>
        <p:spPr>
          <a:xfrm>
            <a:off x="785813" y="4417219"/>
            <a:ext cx="7616190" cy="718423"/>
          </a:xfrm>
          <a:prstGeom prst="rect">
            <a:avLst/>
          </a:prstGeom>
          <a:noFill/>
          <a:ln/>
        </p:spPr>
        <p:txBody>
          <a:bodyPr wrap="square" lIns="0" tIns="0" rIns="0" bIns="0" rtlCol="0" anchor="t"/>
          <a:lstStyle/>
          <a:p>
            <a:pPr marL="0" indent="0" algn="l">
              <a:lnSpc>
                <a:spcPts val="2800"/>
              </a:lnSpc>
              <a:buNone/>
            </a:pPr>
            <a:r>
              <a:rPr lang="en-US" sz="1750" dirty="0">
                <a:solidFill>
                  <a:srgbClr val="000000"/>
                </a:solidFill>
                <a:latin typeface="Roboto" pitchFamily="34" charset="0"/>
                <a:ea typeface="Roboto" pitchFamily="34" charset="-122"/>
                <a:cs typeface="Roboto" pitchFamily="34" charset="-120"/>
              </a:rPr>
              <a:t>Nghiên cứu này giúp tiếp cận kỹ thuật xử lý ảnh tiên tiến, từ phân tích nhiễu moiré đến ước lượng bản đồ chiều sâu từ ảnh 2D.</a:t>
            </a:r>
            <a:endParaRPr lang="en-US" sz="1750" dirty="0"/>
          </a:p>
        </p:txBody>
      </p:sp>
      <p:pic>
        <p:nvPicPr>
          <p:cNvPr id="6" name="Image 0" descr="preencoded.png"/>
          <p:cNvPicPr>
            <a:picLocks noChangeAspect="1"/>
          </p:cNvPicPr>
          <p:nvPr/>
        </p:nvPicPr>
        <p:blipFill>
          <a:blip r:embed="rId3"/>
          <a:stretch>
            <a:fillRect/>
          </a:stretch>
        </p:blipFill>
        <p:spPr>
          <a:xfrm>
            <a:off x="8957310" y="1908334"/>
            <a:ext cx="4894898" cy="4894897"/>
          </a:xfrm>
          <a:prstGeom prst="rect">
            <a:avLst/>
          </a:prstGeom>
        </p:spPr>
      </p:pic>
      <p:sp>
        <p:nvSpPr>
          <p:cNvPr id="8" name="Shape 13">
            <a:extLst>
              <a:ext uri="{FF2B5EF4-FFF2-40B4-BE49-F238E27FC236}">
                <a16:creationId xmlns:a16="http://schemas.microsoft.com/office/drawing/2014/main" id="{CC4CEE31-12A0-2C72-6DAE-82ED8EEFC656}"/>
              </a:ext>
            </a:extLst>
          </p:cNvPr>
          <p:cNvSpPr/>
          <p:nvPr/>
        </p:nvSpPr>
        <p:spPr>
          <a:xfrm>
            <a:off x="0" y="7612142"/>
            <a:ext cx="14630400" cy="617458"/>
          </a:xfrm>
          <a:prstGeom prst="roundRect">
            <a:avLst>
              <a:gd name="adj" fmla="val 7628"/>
            </a:avLst>
          </a:prstGeom>
          <a:solidFill>
            <a:srgbClr val="0432FF"/>
          </a:solidFill>
          <a:ln w="22860">
            <a:noFill/>
            <a:prstDash val="solid"/>
          </a:ln>
        </p:spPr>
        <p:txBody>
          <a:bodyPr/>
          <a:lstStyle/>
          <a:p>
            <a:r>
              <a:rPr lang="en-US" sz="1800" dirty="0">
                <a:solidFill>
                  <a:schemeClr val="bg1"/>
                </a:solidFill>
                <a:latin typeface="Roboto" pitchFamily="34" charset="0"/>
                <a:ea typeface="Roboto" pitchFamily="34" charset="-122"/>
                <a:cs typeface="Roboto" pitchFamily="34" charset="-120"/>
              </a:rPr>
              <a:t>UIT.CS519.ResearchMethodology</a:t>
            </a:r>
            <a:endParaRPr lang="en-US" sz="1800" dirty="0">
              <a:solidFill>
                <a:schemeClr val="bg1"/>
              </a:solidFill>
            </a:endParaRPr>
          </a:p>
          <a:p>
            <a:endParaRPr lang="en-V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507462"/>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Roboto Bold" pitchFamily="34" charset="0"/>
                <a:ea typeface="Roboto Bold" pitchFamily="34" charset="-122"/>
                <a:cs typeface="Roboto Bold" pitchFamily="34" charset="-120"/>
              </a:rPr>
              <a:t>Mục Tiêu Nghiên Cứu</a:t>
            </a:r>
            <a:endParaRPr lang="en-US" sz="4450" dirty="0"/>
          </a:p>
        </p:txBody>
      </p:sp>
      <p:sp>
        <p:nvSpPr>
          <p:cNvPr id="4" name="Shape 1"/>
          <p:cNvSpPr/>
          <p:nvPr/>
        </p:nvSpPr>
        <p:spPr>
          <a:xfrm>
            <a:off x="793790" y="4556403"/>
            <a:ext cx="510302" cy="510302"/>
          </a:xfrm>
          <a:prstGeom prst="roundRect">
            <a:avLst>
              <a:gd name="adj" fmla="val 18669"/>
            </a:avLst>
          </a:prstGeom>
          <a:solidFill>
            <a:srgbClr val="073279"/>
          </a:solidFill>
          <a:ln w="7620">
            <a:solidFill>
              <a:srgbClr val="204B92"/>
            </a:solidFill>
            <a:prstDash val="solid"/>
          </a:ln>
        </p:spPr>
        <p:txBody>
          <a:bodyPr/>
          <a:lstStyle/>
          <a:p>
            <a:endParaRPr lang="en-VN"/>
          </a:p>
        </p:txBody>
      </p:sp>
      <p:sp>
        <p:nvSpPr>
          <p:cNvPr id="5" name="Text 2"/>
          <p:cNvSpPr/>
          <p:nvPr/>
        </p:nvSpPr>
        <p:spPr>
          <a:xfrm>
            <a:off x="878860" y="4598908"/>
            <a:ext cx="340162" cy="42529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Roboto Bold" pitchFamily="34" charset="0"/>
                <a:ea typeface="Roboto Bold" pitchFamily="34" charset="-122"/>
                <a:cs typeface="Roboto Bold" pitchFamily="34" charset="-120"/>
              </a:rPr>
              <a:t>1</a:t>
            </a:r>
            <a:endParaRPr lang="en-US" sz="2650" dirty="0"/>
          </a:p>
        </p:txBody>
      </p:sp>
      <p:sp>
        <p:nvSpPr>
          <p:cNvPr id="6" name="Text 3"/>
          <p:cNvSpPr/>
          <p:nvPr/>
        </p:nvSpPr>
        <p:spPr>
          <a:xfrm>
            <a:off x="1530906" y="463427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Roboto Bold" pitchFamily="34" charset="0"/>
                <a:ea typeface="Roboto Bold" pitchFamily="34" charset="-122"/>
                <a:cs typeface="Roboto Bold" pitchFamily="34" charset="-120"/>
              </a:rPr>
              <a:t>Nghiên Cứu Lý Thuyết</a:t>
            </a:r>
            <a:endParaRPr lang="en-US" sz="2200" dirty="0"/>
          </a:p>
        </p:txBody>
      </p:sp>
      <p:sp>
        <p:nvSpPr>
          <p:cNvPr id="7" name="Text 4"/>
          <p:cNvSpPr/>
          <p:nvPr/>
        </p:nvSpPr>
        <p:spPr>
          <a:xfrm>
            <a:off x="1530906" y="5124688"/>
            <a:ext cx="3421499" cy="1814513"/>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Tìm hiểu các kiến trúc mạng Deep Learning chuyên biệt cho Face Anti-Spoofing, đặc biệt là các biến thể của mạng tích chập trung tâm.</a:t>
            </a:r>
            <a:endParaRPr lang="en-US" sz="1750" dirty="0"/>
          </a:p>
        </p:txBody>
      </p:sp>
      <p:sp>
        <p:nvSpPr>
          <p:cNvPr id="8" name="Shape 5"/>
          <p:cNvSpPr/>
          <p:nvPr/>
        </p:nvSpPr>
        <p:spPr>
          <a:xfrm>
            <a:off x="5235893" y="4556403"/>
            <a:ext cx="510302" cy="510302"/>
          </a:xfrm>
          <a:prstGeom prst="roundRect">
            <a:avLst>
              <a:gd name="adj" fmla="val 18669"/>
            </a:avLst>
          </a:prstGeom>
          <a:solidFill>
            <a:srgbClr val="073279"/>
          </a:solidFill>
          <a:ln w="7620">
            <a:solidFill>
              <a:srgbClr val="204B92"/>
            </a:solidFill>
            <a:prstDash val="solid"/>
          </a:ln>
        </p:spPr>
        <p:txBody>
          <a:bodyPr/>
          <a:lstStyle/>
          <a:p>
            <a:endParaRPr lang="en-VN"/>
          </a:p>
        </p:txBody>
      </p:sp>
      <p:sp>
        <p:nvSpPr>
          <p:cNvPr id="9" name="Text 6"/>
          <p:cNvSpPr/>
          <p:nvPr/>
        </p:nvSpPr>
        <p:spPr>
          <a:xfrm>
            <a:off x="5320963" y="4598908"/>
            <a:ext cx="340162" cy="42529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Roboto Bold" pitchFamily="34" charset="0"/>
                <a:ea typeface="Roboto Bold" pitchFamily="34" charset="-122"/>
                <a:cs typeface="Roboto Bold" pitchFamily="34" charset="-120"/>
              </a:rPr>
              <a:t>2</a:t>
            </a:r>
            <a:endParaRPr lang="en-US" sz="2650" dirty="0"/>
          </a:p>
        </p:txBody>
      </p:sp>
      <p:sp>
        <p:nvSpPr>
          <p:cNvPr id="10" name="Text 7"/>
          <p:cNvSpPr/>
          <p:nvPr/>
        </p:nvSpPr>
        <p:spPr>
          <a:xfrm>
            <a:off x="5973008" y="4634270"/>
            <a:ext cx="307407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Roboto Bold" pitchFamily="34" charset="0"/>
                <a:ea typeface="Roboto Bold" pitchFamily="34" charset="-122"/>
                <a:cs typeface="Roboto Bold" pitchFamily="34" charset="-120"/>
              </a:rPr>
              <a:t>Triển Khai Thực Nghiệm</a:t>
            </a:r>
            <a:endParaRPr lang="en-US" sz="2200" dirty="0"/>
          </a:p>
        </p:txBody>
      </p:sp>
      <p:sp>
        <p:nvSpPr>
          <p:cNvPr id="11" name="Text 8"/>
          <p:cNvSpPr/>
          <p:nvPr/>
        </p:nvSpPr>
        <p:spPr>
          <a:xfrm>
            <a:off x="5973008" y="5124688"/>
            <a:ext cx="3421499" cy="1451610"/>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Xây dựng quy trình huấn luyện và kiểm thử mô hình trên các bộ dữ liệu công khai để đánh giá tính khả thi.</a:t>
            </a:r>
            <a:endParaRPr lang="en-US" sz="1750" dirty="0"/>
          </a:p>
        </p:txBody>
      </p:sp>
      <p:sp>
        <p:nvSpPr>
          <p:cNvPr id="12" name="Shape 9"/>
          <p:cNvSpPr/>
          <p:nvPr/>
        </p:nvSpPr>
        <p:spPr>
          <a:xfrm>
            <a:off x="9677995" y="4556403"/>
            <a:ext cx="510302" cy="510302"/>
          </a:xfrm>
          <a:prstGeom prst="roundRect">
            <a:avLst>
              <a:gd name="adj" fmla="val 18669"/>
            </a:avLst>
          </a:prstGeom>
          <a:solidFill>
            <a:srgbClr val="073279"/>
          </a:solidFill>
          <a:ln w="7620">
            <a:solidFill>
              <a:srgbClr val="204B92"/>
            </a:solidFill>
            <a:prstDash val="solid"/>
          </a:ln>
        </p:spPr>
        <p:txBody>
          <a:bodyPr/>
          <a:lstStyle/>
          <a:p>
            <a:endParaRPr lang="en-VN"/>
          </a:p>
        </p:txBody>
      </p:sp>
      <p:sp>
        <p:nvSpPr>
          <p:cNvPr id="13" name="Text 10"/>
          <p:cNvSpPr/>
          <p:nvPr/>
        </p:nvSpPr>
        <p:spPr>
          <a:xfrm>
            <a:off x="9763065" y="4598908"/>
            <a:ext cx="340162" cy="42529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Roboto Bold" pitchFamily="34" charset="0"/>
                <a:ea typeface="Roboto Bold" pitchFamily="34" charset="-122"/>
                <a:cs typeface="Roboto Bold" pitchFamily="34" charset="-120"/>
              </a:rPr>
              <a:t>3</a:t>
            </a:r>
            <a:endParaRPr lang="en-US" sz="2650" dirty="0"/>
          </a:p>
        </p:txBody>
      </p:sp>
      <p:sp>
        <p:nvSpPr>
          <p:cNvPr id="14" name="Text 11"/>
          <p:cNvSpPr/>
          <p:nvPr/>
        </p:nvSpPr>
        <p:spPr>
          <a:xfrm>
            <a:off x="10415111" y="463427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Roboto Bold" pitchFamily="34" charset="0"/>
                <a:ea typeface="Roboto Bold" pitchFamily="34" charset="-122"/>
                <a:cs typeface="Roboto Bold" pitchFamily="34" charset="-120"/>
              </a:rPr>
              <a:t>Đánh Giá Hiệu Năng</a:t>
            </a:r>
            <a:endParaRPr lang="en-US" sz="2200" dirty="0"/>
          </a:p>
        </p:txBody>
      </p:sp>
      <p:sp>
        <p:nvSpPr>
          <p:cNvPr id="15" name="Text 12"/>
          <p:cNvSpPr/>
          <p:nvPr/>
        </p:nvSpPr>
        <p:spPr>
          <a:xfrm>
            <a:off x="10415111" y="5124688"/>
            <a:ext cx="3421499" cy="1088708"/>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Phân tích độ chính xác của mô hình thông qua các chỉ số chuyên dụng để khẳng định hiệu quả.</a:t>
            </a:r>
            <a:endParaRPr lang="en-US" sz="1750" dirty="0"/>
          </a:p>
        </p:txBody>
      </p:sp>
      <p:sp>
        <p:nvSpPr>
          <p:cNvPr id="17" name="Shape 13">
            <a:extLst>
              <a:ext uri="{FF2B5EF4-FFF2-40B4-BE49-F238E27FC236}">
                <a16:creationId xmlns:a16="http://schemas.microsoft.com/office/drawing/2014/main" id="{30E4C54D-2716-6578-3362-64CDC248C965}"/>
              </a:ext>
            </a:extLst>
          </p:cNvPr>
          <p:cNvSpPr/>
          <p:nvPr/>
        </p:nvSpPr>
        <p:spPr>
          <a:xfrm>
            <a:off x="11375136" y="7303293"/>
            <a:ext cx="3255264" cy="868443"/>
          </a:xfrm>
          <a:prstGeom prst="roundRect">
            <a:avLst>
              <a:gd name="adj" fmla="val 7628"/>
            </a:avLst>
          </a:prstGeom>
          <a:solidFill>
            <a:srgbClr val="FFFFFF"/>
          </a:solidFill>
          <a:ln w="22860">
            <a:noFill/>
            <a:prstDash val="solid"/>
          </a:ln>
        </p:spPr>
        <p:txBody>
          <a:bodyPr/>
          <a:lstStyle/>
          <a:p>
            <a:endParaRPr lang="en-VN"/>
          </a:p>
        </p:txBody>
      </p:sp>
      <p:sp>
        <p:nvSpPr>
          <p:cNvPr id="18" name="Shape 13">
            <a:extLst>
              <a:ext uri="{FF2B5EF4-FFF2-40B4-BE49-F238E27FC236}">
                <a16:creationId xmlns:a16="http://schemas.microsoft.com/office/drawing/2014/main" id="{EDD5F85B-1B19-B2FA-B7F8-580AE4B65939}"/>
              </a:ext>
            </a:extLst>
          </p:cNvPr>
          <p:cNvSpPr/>
          <p:nvPr/>
        </p:nvSpPr>
        <p:spPr>
          <a:xfrm>
            <a:off x="0" y="7612142"/>
            <a:ext cx="14630400" cy="617458"/>
          </a:xfrm>
          <a:prstGeom prst="roundRect">
            <a:avLst>
              <a:gd name="adj" fmla="val 7628"/>
            </a:avLst>
          </a:prstGeom>
          <a:solidFill>
            <a:srgbClr val="0432FF"/>
          </a:solidFill>
          <a:ln w="22860">
            <a:noFill/>
            <a:prstDash val="solid"/>
          </a:ln>
        </p:spPr>
        <p:txBody>
          <a:bodyPr/>
          <a:lstStyle/>
          <a:p>
            <a:r>
              <a:rPr lang="en-US" sz="1800" dirty="0">
                <a:solidFill>
                  <a:schemeClr val="bg1"/>
                </a:solidFill>
                <a:latin typeface="Roboto" pitchFamily="34" charset="0"/>
                <a:ea typeface="Roboto" pitchFamily="34" charset="-122"/>
                <a:cs typeface="Roboto" pitchFamily="34" charset="-120"/>
              </a:rPr>
              <a:t>UIT.CS519.ResearchMethodology</a:t>
            </a:r>
            <a:endParaRPr lang="en-US" sz="1800" dirty="0">
              <a:solidFill>
                <a:schemeClr val="bg1"/>
              </a:solidFill>
            </a:endParaRPr>
          </a:p>
          <a:p>
            <a:endParaRPr lang="en-V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40199" y="504111"/>
            <a:ext cx="4573310" cy="571619"/>
          </a:xfrm>
          <a:prstGeom prst="rect">
            <a:avLst/>
          </a:prstGeom>
          <a:noFill/>
          <a:ln/>
        </p:spPr>
        <p:txBody>
          <a:bodyPr wrap="none" lIns="0" tIns="0" rIns="0" bIns="0" rtlCol="0" anchor="t"/>
          <a:lstStyle/>
          <a:p>
            <a:pPr marL="0" indent="0" algn="l">
              <a:lnSpc>
                <a:spcPts val="4500"/>
              </a:lnSpc>
              <a:buNone/>
            </a:pPr>
            <a:r>
              <a:rPr lang="en-US" sz="3600" b="1" dirty="0">
                <a:solidFill>
                  <a:srgbClr val="000000"/>
                </a:solidFill>
                <a:latin typeface="Roboto Bold" pitchFamily="34" charset="0"/>
                <a:ea typeface="Roboto Bold" pitchFamily="34" charset="-122"/>
                <a:cs typeface="Roboto Bold" pitchFamily="34" charset="-120"/>
              </a:rPr>
              <a:t>Nội Dung Nghiên Cứu</a:t>
            </a:r>
            <a:endParaRPr lang="en-US" sz="3600" dirty="0"/>
          </a:p>
        </p:txBody>
      </p:sp>
      <p:sp>
        <p:nvSpPr>
          <p:cNvPr id="4" name="Shape 1"/>
          <p:cNvSpPr/>
          <p:nvPr/>
        </p:nvSpPr>
        <p:spPr>
          <a:xfrm>
            <a:off x="640199" y="1350050"/>
            <a:ext cx="7863602" cy="5877163"/>
          </a:xfrm>
          <a:prstGeom prst="roundRect">
            <a:avLst>
              <a:gd name="adj" fmla="val 1307"/>
            </a:avLst>
          </a:prstGeom>
          <a:solidFill>
            <a:srgbClr val="073279"/>
          </a:solidFill>
          <a:ln w="7620">
            <a:solidFill>
              <a:srgbClr val="204B92"/>
            </a:solidFill>
            <a:prstDash val="solid"/>
          </a:ln>
        </p:spPr>
        <p:txBody>
          <a:bodyPr/>
          <a:lstStyle/>
          <a:p>
            <a:endParaRPr lang="en-VN"/>
          </a:p>
        </p:txBody>
      </p:sp>
      <p:sp>
        <p:nvSpPr>
          <p:cNvPr id="5" name="Shape 2"/>
          <p:cNvSpPr/>
          <p:nvPr/>
        </p:nvSpPr>
        <p:spPr>
          <a:xfrm>
            <a:off x="647819" y="1357670"/>
            <a:ext cx="7848362" cy="1328261"/>
          </a:xfrm>
          <a:prstGeom prst="roundRect">
            <a:avLst>
              <a:gd name="adj" fmla="val 5784"/>
            </a:avLst>
          </a:prstGeom>
          <a:solidFill>
            <a:srgbClr val="073279"/>
          </a:solidFill>
          <a:ln/>
        </p:spPr>
        <p:txBody>
          <a:bodyPr/>
          <a:lstStyle/>
          <a:p>
            <a:endParaRPr lang="en-VN"/>
          </a:p>
        </p:txBody>
      </p:sp>
      <p:sp>
        <p:nvSpPr>
          <p:cNvPr id="6" name="Text 3"/>
          <p:cNvSpPr/>
          <p:nvPr/>
        </p:nvSpPr>
        <p:spPr>
          <a:xfrm>
            <a:off x="830699" y="1540550"/>
            <a:ext cx="2286595" cy="285869"/>
          </a:xfrm>
          <a:prstGeom prst="rect">
            <a:avLst/>
          </a:prstGeom>
          <a:noFill/>
          <a:ln/>
        </p:spPr>
        <p:txBody>
          <a:bodyPr wrap="none" lIns="0" tIns="0" rIns="0" bIns="0" rtlCol="0" anchor="t"/>
          <a:lstStyle/>
          <a:p>
            <a:pPr marL="0" indent="0" algn="l">
              <a:lnSpc>
                <a:spcPts val="2250"/>
              </a:lnSpc>
              <a:buNone/>
            </a:pPr>
            <a:r>
              <a:rPr lang="en-US" sz="1800" b="1" dirty="0">
                <a:solidFill>
                  <a:srgbClr val="FFFFFF"/>
                </a:solidFill>
                <a:latin typeface="Roboto Bold" pitchFamily="34" charset="0"/>
                <a:ea typeface="Roboto Bold" pitchFamily="34" charset="-122"/>
                <a:cs typeface="Roboto Bold" pitchFamily="34" charset="-120"/>
              </a:rPr>
              <a:t>Dữ Liệu</a:t>
            </a:r>
            <a:endParaRPr lang="en-US" sz="1800" dirty="0"/>
          </a:p>
        </p:txBody>
      </p:sp>
      <p:sp>
        <p:nvSpPr>
          <p:cNvPr id="7" name="Text 4"/>
          <p:cNvSpPr/>
          <p:nvPr/>
        </p:nvSpPr>
        <p:spPr>
          <a:xfrm>
            <a:off x="830699" y="1936075"/>
            <a:ext cx="7482602" cy="292537"/>
          </a:xfrm>
          <a:prstGeom prst="rect">
            <a:avLst/>
          </a:prstGeom>
          <a:noFill/>
          <a:ln/>
        </p:spPr>
        <p:txBody>
          <a:bodyPr wrap="none" lIns="0" tIns="0" rIns="0" bIns="0" rtlCol="0" anchor="t"/>
          <a:lstStyle/>
          <a:p>
            <a:pPr marL="0" indent="0" algn="l">
              <a:lnSpc>
                <a:spcPts val="2300"/>
              </a:lnSpc>
              <a:buNone/>
            </a:pPr>
            <a:r>
              <a:rPr lang="en-US" sz="1400" dirty="0">
                <a:solidFill>
                  <a:srgbClr val="FFFFFF"/>
                </a:solidFill>
                <a:latin typeface="Roboto" pitchFamily="34" charset="0"/>
                <a:ea typeface="Roboto" pitchFamily="34" charset="-122"/>
                <a:cs typeface="Roboto" pitchFamily="34" charset="-120"/>
              </a:rPr>
              <a:t>Nghiên cứu và lựa chọn bộ dữ liệu OULU-NPU và SiW.</a:t>
            </a:r>
            <a:endParaRPr lang="en-US" sz="1400" dirty="0"/>
          </a:p>
        </p:txBody>
      </p:sp>
      <p:sp>
        <p:nvSpPr>
          <p:cNvPr id="8" name="Shape 5"/>
          <p:cNvSpPr/>
          <p:nvPr/>
        </p:nvSpPr>
        <p:spPr>
          <a:xfrm>
            <a:off x="647819" y="2685931"/>
            <a:ext cx="7848362" cy="1602700"/>
          </a:xfrm>
          <a:prstGeom prst="rect">
            <a:avLst/>
          </a:prstGeom>
          <a:solidFill>
            <a:srgbClr val="073279"/>
          </a:solidFill>
          <a:ln/>
        </p:spPr>
        <p:txBody>
          <a:bodyPr/>
          <a:lstStyle/>
          <a:p>
            <a:endParaRPr lang="en-VN"/>
          </a:p>
        </p:txBody>
      </p:sp>
      <p:sp>
        <p:nvSpPr>
          <p:cNvPr id="9" name="Shape 6"/>
          <p:cNvSpPr/>
          <p:nvPr/>
        </p:nvSpPr>
        <p:spPr>
          <a:xfrm>
            <a:off x="647819" y="2685931"/>
            <a:ext cx="7848362" cy="22860"/>
          </a:xfrm>
          <a:prstGeom prst="roundRect">
            <a:avLst>
              <a:gd name="adj" fmla="val 336097"/>
            </a:avLst>
          </a:prstGeom>
          <a:solidFill>
            <a:srgbClr val="204B92"/>
          </a:solidFill>
          <a:ln/>
        </p:spPr>
        <p:txBody>
          <a:bodyPr/>
          <a:lstStyle/>
          <a:p>
            <a:endParaRPr lang="en-VN"/>
          </a:p>
        </p:txBody>
      </p:sp>
      <p:sp>
        <p:nvSpPr>
          <p:cNvPr id="10" name="Shape 7"/>
          <p:cNvSpPr/>
          <p:nvPr/>
        </p:nvSpPr>
        <p:spPr>
          <a:xfrm>
            <a:off x="4343281" y="2468701"/>
            <a:ext cx="457319" cy="457319"/>
          </a:xfrm>
          <a:prstGeom prst="roundRect">
            <a:avLst>
              <a:gd name="adj" fmla="val 16800"/>
            </a:avLst>
          </a:prstGeom>
          <a:solidFill>
            <a:srgbClr val="FFFFFF"/>
          </a:solidFill>
          <a:ln w="22860">
            <a:solidFill>
              <a:srgbClr val="204B92"/>
            </a:solidFill>
            <a:prstDash val="solid"/>
          </a:ln>
        </p:spPr>
        <p:txBody>
          <a:bodyPr/>
          <a:lstStyle/>
          <a:p>
            <a:endParaRPr lang="en-VN"/>
          </a:p>
        </p:txBody>
      </p:sp>
      <p:pic>
        <p:nvPicPr>
          <p:cNvPr id="11"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457581" y="2583001"/>
            <a:ext cx="228600" cy="228600"/>
          </a:xfrm>
          <a:prstGeom prst="rect">
            <a:avLst/>
          </a:prstGeom>
        </p:spPr>
      </p:pic>
      <p:sp>
        <p:nvSpPr>
          <p:cNvPr id="12" name="Text 8"/>
          <p:cNvSpPr/>
          <p:nvPr/>
        </p:nvSpPr>
        <p:spPr>
          <a:xfrm>
            <a:off x="830699" y="3143250"/>
            <a:ext cx="2286595" cy="285869"/>
          </a:xfrm>
          <a:prstGeom prst="rect">
            <a:avLst/>
          </a:prstGeom>
          <a:noFill/>
          <a:ln/>
        </p:spPr>
        <p:txBody>
          <a:bodyPr wrap="none" lIns="0" tIns="0" rIns="0" bIns="0" rtlCol="0" anchor="t"/>
          <a:lstStyle/>
          <a:p>
            <a:pPr marL="0" indent="0" algn="l">
              <a:lnSpc>
                <a:spcPts val="2250"/>
              </a:lnSpc>
              <a:buNone/>
            </a:pPr>
            <a:r>
              <a:rPr lang="en-US" sz="1800" b="1" dirty="0">
                <a:solidFill>
                  <a:srgbClr val="FFFFFF"/>
                </a:solidFill>
                <a:latin typeface="Roboto Bold" pitchFamily="34" charset="0"/>
                <a:ea typeface="Roboto Bold" pitchFamily="34" charset="-122"/>
                <a:cs typeface="Roboto Bold" pitchFamily="34" charset="-120"/>
              </a:rPr>
              <a:t>Thuật Toán</a:t>
            </a:r>
            <a:endParaRPr lang="en-US" sz="1800" dirty="0"/>
          </a:p>
        </p:txBody>
      </p:sp>
      <p:sp>
        <p:nvSpPr>
          <p:cNvPr id="13" name="Text 9"/>
          <p:cNvSpPr/>
          <p:nvPr/>
        </p:nvSpPr>
        <p:spPr>
          <a:xfrm>
            <a:off x="830699" y="3538776"/>
            <a:ext cx="7482602" cy="292537"/>
          </a:xfrm>
          <a:prstGeom prst="rect">
            <a:avLst/>
          </a:prstGeom>
          <a:noFill/>
          <a:ln/>
        </p:spPr>
        <p:txBody>
          <a:bodyPr wrap="none" lIns="0" tIns="0" rIns="0" bIns="0" rtlCol="0" anchor="t"/>
          <a:lstStyle/>
          <a:p>
            <a:pPr marL="0" indent="0" algn="l">
              <a:lnSpc>
                <a:spcPts val="2300"/>
              </a:lnSpc>
              <a:buNone/>
            </a:pPr>
            <a:r>
              <a:rPr lang="en-US" sz="1400" dirty="0">
                <a:solidFill>
                  <a:srgbClr val="FFFFFF"/>
                </a:solidFill>
                <a:latin typeface="Roboto" pitchFamily="34" charset="0"/>
                <a:ea typeface="Roboto" pitchFamily="34" charset="-122"/>
                <a:cs typeface="Roboto" pitchFamily="34" charset="-120"/>
              </a:rPr>
              <a:t>Tìm hiểu cơ chế của Central Difference Convolution (CDC).</a:t>
            </a:r>
            <a:endParaRPr lang="en-US" sz="1400" dirty="0"/>
          </a:p>
        </p:txBody>
      </p:sp>
      <p:sp>
        <p:nvSpPr>
          <p:cNvPr id="14" name="Shape 10"/>
          <p:cNvSpPr/>
          <p:nvPr/>
        </p:nvSpPr>
        <p:spPr>
          <a:xfrm>
            <a:off x="647819" y="4288631"/>
            <a:ext cx="7848362" cy="1602700"/>
          </a:xfrm>
          <a:prstGeom prst="rect">
            <a:avLst/>
          </a:prstGeom>
          <a:solidFill>
            <a:srgbClr val="073279"/>
          </a:solidFill>
          <a:ln/>
        </p:spPr>
        <p:txBody>
          <a:bodyPr/>
          <a:lstStyle/>
          <a:p>
            <a:endParaRPr lang="en-VN"/>
          </a:p>
        </p:txBody>
      </p:sp>
      <p:sp>
        <p:nvSpPr>
          <p:cNvPr id="15" name="Shape 11"/>
          <p:cNvSpPr/>
          <p:nvPr/>
        </p:nvSpPr>
        <p:spPr>
          <a:xfrm>
            <a:off x="647819" y="4288631"/>
            <a:ext cx="7848362" cy="22860"/>
          </a:xfrm>
          <a:prstGeom prst="roundRect">
            <a:avLst>
              <a:gd name="adj" fmla="val 336097"/>
            </a:avLst>
          </a:prstGeom>
          <a:solidFill>
            <a:srgbClr val="204B92"/>
          </a:solidFill>
          <a:ln/>
        </p:spPr>
        <p:txBody>
          <a:bodyPr/>
          <a:lstStyle/>
          <a:p>
            <a:endParaRPr lang="en-VN"/>
          </a:p>
        </p:txBody>
      </p:sp>
      <p:sp>
        <p:nvSpPr>
          <p:cNvPr id="16" name="Shape 12"/>
          <p:cNvSpPr/>
          <p:nvPr/>
        </p:nvSpPr>
        <p:spPr>
          <a:xfrm>
            <a:off x="4343281" y="4071402"/>
            <a:ext cx="457319" cy="457319"/>
          </a:xfrm>
          <a:prstGeom prst="roundRect">
            <a:avLst>
              <a:gd name="adj" fmla="val 16800"/>
            </a:avLst>
          </a:prstGeom>
          <a:solidFill>
            <a:srgbClr val="FFFFFF"/>
          </a:solidFill>
          <a:ln w="22860">
            <a:solidFill>
              <a:srgbClr val="204B92"/>
            </a:solidFill>
            <a:prstDash val="solid"/>
          </a:ln>
        </p:spPr>
        <p:txBody>
          <a:bodyPr/>
          <a:lstStyle/>
          <a:p>
            <a:endParaRPr lang="en-VN"/>
          </a:p>
        </p:txBody>
      </p:sp>
      <p:pic>
        <p:nvPicPr>
          <p:cNvPr id="17"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457581" y="4185702"/>
            <a:ext cx="228600" cy="228600"/>
          </a:xfrm>
          <a:prstGeom prst="rect">
            <a:avLst/>
          </a:prstGeom>
        </p:spPr>
      </p:pic>
      <p:sp>
        <p:nvSpPr>
          <p:cNvPr id="18" name="Text 13"/>
          <p:cNvSpPr/>
          <p:nvPr/>
        </p:nvSpPr>
        <p:spPr>
          <a:xfrm>
            <a:off x="830699" y="4745950"/>
            <a:ext cx="2286595" cy="285869"/>
          </a:xfrm>
          <a:prstGeom prst="rect">
            <a:avLst/>
          </a:prstGeom>
          <a:noFill/>
          <a:ln/>
        </p:spPr>
        <p:txBody>
          <a:bodyPr wrap="none" lIns="0" tIns="0" rIns="0" bIns="0" rtlCol="0" anchor="t"/>
          <a:lstStyle/>
          <a:p>
            <a:pPr marL="0" indent="0" algn="l">
              <a:lnSpc>
                <a:spcPts val="2250"/>
              </a:lnSpc>
              <a:buNone/>
            </a:pPr>
            <a:r>
              <a:rPr lang="en-US" sz="1800" b="1" dirty="0">
                <a:solidFill>
                  <a:srgbClr val="FFFFFF"/>
                </a:solidFill>
                <a:latin typeface="Roboto Bold" pitchFamily="34" charset="0"/>
                <a:ea typeface="Roboto Bold" pitchFamily="34" charset="-122"/>
                <a:cs typeface="Roboto Bold" pitchFamily="34" charset="-120"/>
              </a:rPr>
              <a:t>Kiến Trúc Mạng</a:t>
            </a:r>
            <a:endParaRPr lang="en-US" sz="1800" dirty="0"/>
          </a:p>
        </p:txBody>
      </p:sp>
      <p:sp>
        <p:nvSpPr>
          <p:cNvPr id="19" name="Text 14"/>
          <p:cNvSpPr/>
          <p:nvPr/>
        </p:nvSpPr>
        <p:spPr>
          <a:xfrm>
            <a:off x="830699" y="5141476"/>
            <a:ext cx="7482602" cy="292537"/>
          </a:xfrm>
          <a:prstGeom prst="rect">
            <a:avLst/>
          </a:prstGeom>
          <a:noFill/>
          <a:ln/>
        </p:spPr>
        <p:txBody>
          <a:bodyPr wrap="none" lIns="0" tIns="0" rIns="0" bIns="0" rtlCol="0" anchor="t"/>
          <a:lstStyle/>
          <a:p>
            <a:pPr marL="0" indent="0" algn="l">
              <a:lnSpc>
                <a:spcPts val="2300"/>
              </a:lnSpc>
              <a:buNone/>
            </a:pPr>
            <a:r>
              <a:rPr lang="en-US" sz="1400" dirty="0">
                <a:solidFill>
                  <a:srgbClr val="FFFFFF"/>
                </a:solidFill>
                <a:latin typeface="Roboto" pitchFamily="34" charset="0"/>
                <a:ea typeface="Roboto" pitchFamily="34" charset="-122"/>
                <a:cs typeface="Roboto" pitchFamily="34" charset="-120"/>
              </a:rPr>
              <a:t>Ứng dụng tìm kiếm kiến trúc mạng (NAS) để tối ưu hóa.</a:t>
            </a:r>
            <a:endParaRPr lang="en-US" sz="1400" dirty="0"/>
          </a:p>
        </p:txBody>
      </p:sp>
      <p:sp>
        <p:nvSpPr>
          <p:cNvPr id="20" name="Shape 15"/>
          <p:cNvSpPr/>
          <p:nvPr/>
        </p:nvSpPr>
        <p:spPr>
          <a:xfrm>
            <a:off x="647819" y="5891332"/>
            <a:ext cx="7848362" cy="1328261"/>
          </a:xfrm>
          <a:prstGeom prst="rect">
            <a:avLst/>
          </a:prstGeom>
          <a:solidFill>
            <a:srgbClr val="073279"/>
          </a:solidFill>
          <a:ln/>
        </p:spPr>
        <p:txBody>
          <a:bodyPr/>
          <a:lstStyle/>
          <a:p>
            <a:endParaRPr lang="en-VN"/>
          </a:p>
        </p:txBody>
      </p:sp>
      <p:sp>
        <p:nvSpPr>
          <p:cNvPr id="21" name="Shape 16"/>
          <p:cNvSpPr/>
          <p:nvPr/>
        </p:nvSpPr>
        <p:spPr>
          <a:xfrm>
            <a:off x="647819" y="5891332"/>
            <a:ext cx="7848362" cy="22860"/>
          </a:xfrm>
          <a:prstGeom prst="roundRect">
            <a:avLst>
              <a:gd name="adj" fmla="val 336097"/>
            </a:avLst>
          </a:prstGeom>
          <a:solidFill>
            <a:srgbClr val="204B92"/>
          </a:solidFill>
          <a:ln/>
        </p:spPr>
        <p:txBody>
          <a:bodyPr/>
          <a:lstStyle/>
          <a:p>
            <a:endParaRPr lang="en-VN"/>
          </a:p>
        </p:txBody>
      </p:sp>
      <p:sp>
        <p:nvSpPr>
          <p:cNvPr id="22" name="Shape 17"/>
          <p:cNvSpPr/>
          <p:nvPr/>
        </p:nvSpPr>
        <p:spPr>
          <a:xfrm>
            <a:off x="4343281" y="5674102"/>
            <a:ext cx="457319" cy="457319"/>
          </a:xfrm>
          <a:prstGeom prst="roundRect">
            <a:avLst>
              <a:gd name="adj" fmla="val 16800"/>
            </a:avLst>
          </a:prstGeom>
          <a:solidFill>
            <a:srgbClr val="FFFFFF"/>
          </a:solidFill>
          <a:ln w="22860">
            <a:solidFill>
              <a:srgbClr val="204B92"/>
            </a:solidFill>
            <a:prstDash val="solid"/>
          </a:ln>
        </p:spPr>
        <p:txBody>
          <a:bodyPr/>
          <a:lstStyle/>
          <a:p>
            <a:endParaRPr lang="en-VN"/>
          </a:p>
        </p:txBody>
      </p:sp>
      <p:pic>
        <p:nvPicPr>
          <p:cNvPr id="23"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457581" y="5788402"/>
            <a:ext cx="228600" cy="228600"/>
          </a:xfrm>
          <a:prstGeom prst="rect">
            <a:avLst/>
          </a:prstGeom>
        </p:spPr>
      </p:pic>
      <p:sp>
        <p:nvSpPr>
          <p:cNvPr id="24" name="Text 18"/>
          <p:cNvSpPr/>
          <p:nvPr/>
        </p:nvSpPr>
        <p:spPr>
          <a:xfrm>
            <a:off x="830699" y="6348651"/>
            <a:ext cx="2286595" cy="285869"/>
          </a:xfrm>
          <a:prstGeom prst="rect">
            <a:avLst/>
          </a:prstGeom>
          <a:noFill/>
          <a:ln/>
        </p:spPr>
        <p:txBody>
          <a:bodyPr wrap="none" lIns="0" tIns="0" rIns="0" bIns="0" rtlCol="0" anchor="t"/>
          <a:lstStyle/>
          <a:p>
            <a:pPr marL="0" indent="0" algn="l">
              <a:lnSpc>
                <a:spcPts val="2250"/>
              </a:lnSpc>
              <a:buNone/>
            </a:pPr>
            <a:r>
              <a:rPr lang="en-US" sz="1800" b="1" dirty="0">
                <a:solidFill>
                  <a:srgbClr val="FFFFFF"/>
                </a:solidFill>
                <a:latin typeface="Roboto Bold" pitchFamily="34" charset="0"/>
                <a:ea typeface="Roboto Bold" pitchFamily="34" charset="-122"/>
                <a:cs typeface="Roboto Bold" pitchFamily="34" charset="-120"/>
              </a:rPr>
              <a:t>Module Chiều Sâu</a:t>
            </a:r>
            <a:endParaRPr lang="en-US" sz="1800" dirty="0"/>
          </a:p>
        </p:txBody>
      </p:sp>
      <p:sp>
        <p:nvSpPr>
          <p:cNvPr id="25" name="Text 19"/>
          <p:cNvSpPr/>
          <p:nvPr/>
        </p:nvSpPr>
        <p:spPr>
          <a:xfrm>
            <a:off x="830699" y="6744176"/>
            <a:ext cx="7482602" cy="292537"/>
          </a:xfrm>
          <a:prstGeom prst="rect">
            <a:avLst/>
          </a:prstGeom>
          <a:noFill/>
          <a:ln/>
        </p:spPr>
        <p:txBody>
          <a:bodyPr wrap="none" lIns="0" tIns="0" rIns="0" bIns="0" rtlCol="0" anchor="t"/>
          <a:lstStyle/>
          <a:p>
            <a:pPr marL="0" indent="0" algn="l">
              <a:lnSpc>
                <a:spcPts val="2300"/>
              </a:lnSpc>
              <a:buNone/>
            </a:pPr>
            <a:r>
              <a:rPr lang="en-US" sz="1400" dirty="0">
                <a:solidFill>
                  <a:srgbClr val="FFFFFF"/>
                </a:solidFill>
                <a:latin typeface="Roboto" pitchFamily="34" charset="0"/>
                <a:ea typeface="Roboto" pitchFamily="34" charset="-122"/>
                <a:cs typeface="Roboto" pitchFamily="34" charset="-120"/>
              </a:rPr>
              <a:t>Phát triển module ước lượng chiều sâu khuôn mặt.</a:t>
            </a:r>
            <a:endParaRPr lang="en-US" sz="1400" dirty="0"/>
          </a:p>
        </p:txBody>
      </p:sp>
      <p:sp>
        <p:nvSpPr>
          <p:cNvPr id="26" name="Text 20"/>
          <p:cNvSpPr/>
          <p:nvPr/>
        </p:nvSpPr>
        <p:spPr>
          <a:xfrm>
            <a:off x="640199" y="7432953"/>
            <a:ext cx="7863602" cy="292537"/>
          </a:xfrm>
          <a:prstGeom prst="rect">
            <a:avLst/>
          </a:prstGeom>
          <a:noFill/>
          <a:ln/>
        </p:spPr>
        <p:txBody>
          <a:bodyPr wrap="none" lIns="0" tIns="0" rIns="0" bIns="0" rtlCol="0" anchor="t"/>
          <a:lstStyle/>
          <a:p>
            <a:pPr marL="0" indent="0" algn="ctr">
              <a:lnSpc>
                <a:spcPts val="2300"/>
              </a:lnSpc>
              <a:buNone/>
            </a:pPr>
            <a:r>
              <a:rPr lang="en-US" sz="1400" dirty="0">
                <a:solidFill>
                  <a:srgbClr val="FFFFFF"/>
                </a:solidFill>
                <a:latin typeface="Roboto" pitchFamily="34" charset="0"/>
                <a:ea typeface="Roboto" pitchFamily="34" charset="-122"/>
                <a:cs typeface="Roboto" pitchFamily="34" charset="-120"/>
              </a:rPr>
              <a:t>UIT.CS519.ResearchMethodology</a:t>
            </a:r>
            <a:endParaRPr lang="en-US" sz="1400" dirty="0"/>
          </a:p>
        </p:txBody>
      </p:sp>
      <p:sp>
        <p:nvSpPr>
          <p:cNvPr id="27" name="Shape 13">
            <a:extLst>
              <a:ext uri="{FF2B5EF4-FFF2-40B4-BE49-F238E27FC236}">
                <a16:creationId xmlns:a16="http://schemas.microsoft.com/office/drawing/2014/main" id="{380CCBBF-1A49-EAB5-37B2-A8E1BA714B1E}"/>
              </a:ext>
            </a:extLst>
          </p:cNvPr>
          <p:cNvSpPr/>
          <p:nvPr/>
        </p:nvSpPr>
        <p:spPr>
          <a:xfrm>
            <a:off x="0" y="7612142"/>
            <a:ext cx="14630400" cy="617458"/>
          </a:xfrm>
          <a:prstGeom prst="roundRect">
            <a:avLst>
              <a:gd name="adj" fmla="val 7628"/>
            </a:avLst>
          </a:prstGeom>
          <a:solidFill>
            <a:srgbClr val="0432FF"/>
          </a:solidFill>
          <a:ln w="22860">
            <a:noFill/>
            <a:prstDash val="solid"/>
          </a:ln>
        </p:spPr>
        <p:txBody>
          <a:bodyPr/>
          <a:lstStyle/>
          <a:p>
            <a:r>
              <a:rPr lang="en-US" sz="1800" dirty="0">
                <a:solidFill>
                  <a:schemeClr val="bg1"/>
                </a:solidFill>
                <a:latin typeface="Roboto" pitchFamily="34" charset="0"/>
                <a:ea typeface="Roboto" pitchFamily="34" charset="-122"/>
                <a:cs typeface="Roboto" pitchFamily="34" charset="-120"/>
              </a:rPr>
              <a:t>UIT.CS519.ResearchMethodology</a:t>
            </a:r>
            <a:endParaRPr lang="en-US" sz="1800" dirty="0">
              <a:solidFill>
                <a:schemeClr val="bg1"/>
              </a:solidFill>
            </a:endParaRPr>
          </a:p>
          <a:p>
            <a:endParaRPr lang="en-V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683538" y="2978468"/>
            <a:ext cx="5661898" cy="610314"/>
          </a:xfrm>
          <a:prstGeom prst="rect">
            <a:avLst/>
          </a:prstGeom>
          <a:noFill/>
          <a:ln/>
        </p:spPr>
        <p:txBody>
          <a:bodyPr wrap="none" lIns="0" tIns="0" rIns="0" bIns="0" rtlCol="0" anchor="t"/>
          <a:lstStyle/>
          <a:p>
            <a:pPr marL="0" indent="0" algn="l">
              <a:lnSpc>
                <a:spcPts val="4800"/>
              </a:lnSpc>
              <a:buNone/>
            </a:pPr>
            <a:r>
              <a:rPr lang="en-US" sz="3800" b="1" dirty="0">
                <a:solidFill>
                  <a:srgbClr val="000000"/>
                </a:solidFill>
                <a:latin typeface="Roboto Bold" pitchFamily="34" charset="0"/>
                <a:ea typeface="Roboto Bold" pitchFamily="34" charset="-122"/>
                <a:cs typeface="Roboto Bold" pitchFamily="34" charset="-120"/>
              </a:rPr>
              <a:t>Phương Pháp Nghiên Cứu</a:t>
            </a:r>
            <a:endParaRPr lang="en-US" sz="3800" dirty="0"/>
          </a:p>
        </p:txBody>
      </p:sp>
      <p:pic>
        <p:nvPicPr>
          <p:cNvPr id="4" name="Image 1" descr="preencoded.png"/>
          <p:cNvPicPr>
            <a:picLocks noChangeAspect="1"/>
          </p:cNvPicPr>
          <p:nvPr/>
        </p:nvPicPr>
        <p:blipFill>
          <a:blip r:embed="rId3"/>
          <a:stretch>
            <a:fillRect/>
          </a:stretch>
        </p:blipFill>
        <p:spPr>
          <a:xfrm>
            <a:off x="683538" y="3881676"/>
            <a:ext cx="6631662" cy="781169"/>
          </a:xfrm>
          <a:prstGeom prst="rect">
            <a:avLst/>
          </a:prstGeom>
        </p:spPr>
      </p:pic>
      <p:sp>
        <p:nvSpPr>
          <p:cNvPr id="5" name="Text 1"/>
          <p:cNvSpPr/>
          <p:nvPr/>
        </p:nvSpPr>
        <p:spPr>
          <a:xfrm>
            <a:off x="878800" y="4858107"/>
            <a:ext cx="2441377" cy="305157"/>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Roboto Bold" pitchFamily="34" charset="0"/>
                <a:ea typeface="Roboto Bold" pitchFamily="34" charset="-122"/>
                <a:cs typeface="Roboto Bold" pitchFamily="34" charset="-120"/>
              </a:rPr>
              <a:t>Tiền Xử Lý Dữ Liệu</a:t>
            </a:r>
            <a:endParaRPr lang="en-US" sz="1900" dirty="0"/>
          </a:p>
        </p:txBody>
      </p:sp>
      <p:sp>
        <p:nvSpPr>
          <p:cNvPr id="6" name="Text 2"/>
          <p:cNvSpPr/>
          <p:nvPr/>
        </p:nvSpPr>
        <p:spPr>
          <a:xfrm>
            <a:off x="878800" y="5280422"/>
            <a:ext cx="6241137" cy="312420"/>
          </a:xfrm>
          <a:prstGeom prst="rect">
            <a:avLst/>
          </a:prstGeom>
          <a:noFill/>
          <a:ln/>
        </p:spPr>
        <p:txBody>
          <a:bodyPr wrap="none" lIns="0" tIns="0" rIns="0" bIns="0" rtlCol="0" anchor="t"/>
          <a:lstStyle/>
          <a:p>
            <a:pPr marL="0" indent="0" algn="l">
              <a:lnSpc>
                <a:spcPts val="2450"/>
              </a:lnSpc>
              <a:buNone/>
            </a:pPr>
            <a:r>
              <a:rPr lang="en-US" sz="1500" dirty="0">
                <a:solidFill>
                  <a:srgbClr val="000000"/>
                </a:solidFill>
                <a:latin typeface="Roboto" pitchFamily="34" charset="0"/>
                <a:ea typeface="Roboto" pitchFamily="34" charset="-122"/>
                <a:cs typeface="Roboto" pitchFamily="34" charset="-120"/>
              </a:rPr>
              <a:t>Cắt vùng khuôn mặt, chuẩn hóa kích thước, gán nhãn nhị phân.</a:t>
            </a:r>
            <a:endParaRPr lang="en-US" sz="1500" dirty="0"/>
          </a:p>
        </p:txBody>
      </p:sp>
      <p:pic>
        <p:nvPicPr>
          <p:cNvPr id="7" name="Image 2" descr="preencoded.png"/>
          <p:cNvPicPr>
            <a:picLocks noChangeAspect="1"/>
          </p:cNvPicPr>
          <p:nvPr/>
        </p:nvPicPr>
        <p:blipFill>
          <a:blip r:embed="rId4"/>
          <a:stretch>
            <a:fillRect/>
          </a:stretch>
        </p:blipFill>
        <p:spPr>
          <a:xfrm>
            <a:off x="7315200" y="3881676"/>
            <a:ext cx="6631662" cy="781169"/>
          </a:xfrm>
          <a:prstGeom prst="rect">
            <a:avLst/>
          </a:prstGeom>
        </p:spPr>
      </p:pic>
      <p:sp>
        <p:nvSpPr>
          <p:cNvPr id="8" name="Text 3"/>
          <p:cNvSpPr/>
          <p:nvPr/>
        </p:nvSpPr>
        <p:spPr>
          <a:xfrm>
            <a:off x="7510462" y="4858107"/>
            <a:ext cx="2441377" cy="305157"/>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Roboto Bold" pitchFamily="34" charset="0"/>
                <a:ea typeface="Roboto Bold" pitchFamily="34" charset="-122"/>
                <a:cs typeface="Roboto Bold" pitchFamily="34" charset="-120"/>
              </a:rPr>
              <a:t>Huấn Luyện Mô Hình</a:t>
            </a:r>
            <a:endParaRPr lang="en-US" sz="1900" dirty="0"/>
          </a:p>
        </p:txBody>
      </p:sp>
      <p:sp>
        <p:nvSpPr>
          <p:cNvPr id="9" name="Text 4"/>
          <p:cNvSpPr/>
          <p:nvPr/>
        </p:nvSpPr>
        <p:spPr>
          <a:xfrm>
            <a:off x="7510462" y="5280422"/>
            <a:ext cx="6241137" cy="312420"/>
          </a:xfrm>
          <a:prstGeom prst="rect">
            <a:avLst/>
          </a:prstGeom>
          <a:noFill/>
          <a:ln/>
        </p:spPr>
        <p:txBody>
          <a:bodyPr wrap="none" lIns="0" tIns="0" rIns="0" bIns="0" rtlCol="0" anchor="t"/>
          <a:lstStyle/>
          <a:p>
            <a:pPr marL="0" indent="0" algn="l">
              <a:lnSpc>
                <a:spcPts val="2450"/>
              </a:lnSpc>
              <a:buNone/>
            </a:pPr>
            <a:r>
              <a:rPr lang="en-US" sz="1500" dirty="0">
                <a:solidFill>
                  <a:srgbClr val="000000"/>
                </a:solidFill>
                <a:latin typeface="Roboto" pitchFamily="34" charset="0"/>
                <a:ea typeface="Roboto" pitchFamily="34" charset="-122"/>
                <a:cs typeface="Roboto" pitchFamily="34" charset="-120"/>
              </a:rPr>
              <a:t>Sử dụng Python, PyTorch, cài đặt kiến trúc CDC, Meta-learning.</a:t>
            </a:r>
            <a:endParaRPr lang="en-US" sz="1500" dirty="0"/>
          </a:p>
        </p:txBody>
      </p:sp>
      <p:pic>
        <p:nvPicPr>
          <p:cNvPr id="10" name="Image 3" descr="preencoded.png"/>
          <p:cNvPicPr>
            <a:picLocks noChangeAspect="1"/>
          </p:cNvPicPr>
          <p:nvPr/>
        </p:nvPicPr>
        <p:blipFill>
          <a:blip r:embed="rId5"/>
          <a:stretch>
            <a:fillRect/>
          </a:stretch>
        </p:blipFill>
        <p:spPr>
          <a:xfrm>
            <a:off x="683538" y="5788104"/>
            <a:ext cx="6631662" cy="781169"/>
          </a:xfrm>
          <a:prstGeom prst="rect">
            <a:avLst/>
          </a:prstGeom>
        </p:spPr>
      </p:pic>
      <p:sp>
        <p:nvSpPr>
          <p:cNvPr id="11" name="Text 5"/>
          <p:cNvSpPr/>
          <p:nvPr/>
        </p:nvSpPr>
        <p:spPr>
          <a:xfrm>
            <a:off x="878800" y="6764536"/>
            <a:ext cx="2441377" cy="305157"/>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Roboto Bold" pitchFamily="34" charset="0"/>
                <a:ea typeface="Roboto Bold" pitchFamily="34" charset="-122"/>
                <a:cs typeface="Roboto Bold" pitchFamily="34" charset="-120"/>
              </a:rPr>
              <a:t>Hậu Xử Lý &amp; Hiển Thị</a:t>
            </a:r>
            <a:endParaRPr lang="en-US" sz="1900" dirty="0"/>
          </a:p>
        </p:txBody>
      </p:sp>
      <p:sp>
        <p:nvSpPr>
          <p:cNvPr id="12" name="Text 6"/>
          <p:cNvSpPr/>
          <p:nvPr/>
        </p:nvSpPr>
        <p:spPr>
          <a:xfrm>
            <a:off x="878800" y="7186851"/>
            <a:ext cx="6241137" cy="312420"/>
          </a:xfrm>
          <a:prstGeom prst="rect">
            <a:avLst/>
          </a:prstGeom>
          <a:noFill/>
          <a:ln/>
        </p:spPr>
        <p:txBody>
          <a:bodyPr wrap="none" lIns="0" tIns="0" rIns="0" bIns="0" rtlCol="0" anchor="t"/>
          <a:lstStyle/>
          <a:p>
            <a:pPr marL="0" indent="0" algn="l">
              <a:lnSpc>
                <a:spcPts val="2450"/>
              </a:lnSpc>
              <a:buNone/>
            </a:pPr>
            <a:r>
              <a:rPr lang="en-US" sz="1500" dirty="0">
                <a:solidFill>
                  <a:srgbClr val="000000"/>
                </a:solidFill>
                <a:latin typeface="Roboto" pitchFamily="34" charset="0"/>
                <a:ea typeface="Roboto" pitchFamily="34" charset="-122"/>
                <a:cs typeface="Roboto" pitchFamily="34" charset="-120"/>
              </a:rPr>
              <a:t>Hàm Softmax tính xác suất, hiển thị nhãn và bản đồ chiều sâu.</a:t>
            </a:r>
            <a:endParaRPr lang="en-US" sz="1500" dirty="0"/>
          </a:p>
        </p:txBody>
      </p:sp>
      <p:pic>
        <p:nvPicPr>
          <p:cNvPr id="13" name="Image 4" descr="preencoded.png"/>
          <p:cNvPicPr>
            <a:picLocks noChangeAspect="1"/>
          </p:cNvPicPr>
          <p:nvPr/>
        </p:nvPicPr>
        <p:blipFill>
          <a:blip r:embed="rId6"/>
          <a:stretch>
            <a:fillRect/>
          </a:stretch>
        </p:blipFill>
        <p:spPr>
          <a:xfrm>
            <a:off x="7315200" y="5788104"/>
            <a:ext cx="6631662" cy="781169"/>
          </a:xfrm>
          <a:prstGeom prst="rect">
            <a:avLst/>
          </a:prstGeom>
        </p:spPr>
      </p:pic>
      <p:sp>
        <p:nvSpPr>
          <p:cNvPr id="14" name="Text 7"/>
          <p:cNvSpPr/>
          <p:nvPr/>
        </p:nvSpPr>
        <p:spPr>
          <a:xfrm>
            <a:off x="7510462" y="6764536"/>
            <a:ext cx="2441377" cy="305157"/>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Roboto Bold" pitchFamily="34" charset="0"/>
                <a:ea typeface="Roboto Bold" pitchFamily="34" charset="-122"/>
                <a:cs typeface="Roboto Bold" pitchFamily="34" charset="-120"/>
              </a:rPr>
              <a:t>Đánh Giá Sai Số</a:t>
            </a:r>
            <a:endParaRPr lang="en-US" sz="1900" dirty="0"/>
          </a:p>
        </p:txBody>
      </p:sp>
      <p:sp>
        <p:nvSpPr>
          <p:cNvPr id="15" name="Text 8"/>
          <p:cNvSpPr/>
          <p:nvPr/>
        </p:nvSpPr>
        <p:spPr>
          <a:xfrm>
            <a:off x="7510462" y="7186851"/>
            <a:ext cx="6241137" cy="312420"/>
          </a:xfrm>
          <a:prstGeom prst="rect">
            <a:avLst/>
          </a:prstGeom>
          <a:noFill/>
          <a:ln/>
        </p:spPr>
        <p:txBody>
          <a:bodyPr wrap="none" lIns="0" tIns="0" rIns="0" bIns="0" rtlCol="0" anchor="t"/>
          <a:lstStyle/>
          <a:p>
            <a:pPr marL="0" indent="0" algn="l">
              <a:lnSpc>
                <a:spcPts val="2450"/>
              </a:lnSpc>
              <a:buNone/>
            </a:pPr>
            <a:r>
              <a:rPr lang="en-US" sz="1500" dirty="0">
                <a:solidFill>
                  <a:srgbClr val="000000"/>
                </a:solidFill>
                <a:latin typeface="Roboto" pitchFamily="34" charset="0"/>
                <a:ea typeface="Roboto" pitchFamily="34" charset="-122"/>
                <a:cs typeface="Roboto" pitchFamily="34" charset="-120"/>
              </a:rPr>
              <a:t>Tính toán tỉ lệ lỗi ACER để đánh giá hiệu quả.</a:t>
            </a:r>
            <a:endParaRPr lang="en-US" sz="1500" dirty="0"/>
          </a:p>
        </p:txBody>
      </p:sp>
      <p:sp>
        <p:nvSpPr>
          <p:cNvPr id="16" name="Shape 13">
            <a:extLst>
              <a:ext uri="{FF2B5EF4-FFF2-40B4-BE49-F238E27FC236}">
                <a16:creationId xmlns:a16="http://schemas.microsoft.com/office/drawing/2014/main" id="{718A35B8-CB3C-3C06-064E-B0E0200A8DA6}"/>
              </a:ext>
            </a:extLst>
          </p:cNvPr>
          <p:cNvSpPr/>
          <p:nvPr/>
        </p:nvSpPr>
        <p:spPr>
          <a:xfrm>
            <a:off x="12338304" y="7303293"/>
            <a:ext cx="2292096" cy="868443"/>
          </a:xfrm>
          <a:prstGeom prst="roundRect">
            <a:avLst>
              <a:gd name="adj" fmla="val 7628"/>
            </a:avLst>
          </a:prstGeom>
          <a:solidFill>
            <a:srgbClr val="FFFFFF"/>
          </a:solidFill>
          <a:ln w="22860">
            <a:noFill/>
            <a:prstDash val="solid"/>
          </a:ln>
        </p:spPr>
        <p:txBody>
          <a:bodyPr/>
          <a:lstStyle/>
          <a:p>
            <a:endParaRPr lang="en-VN"/>
          </a:p>
        </p:txBody>
      </p:sp>
      <p:sp>
        <p:nvSpPr>
          <p:cNvPr id="17" name="Shape 13">
            <a:extLst>
              <a:ext uri="{FF2B5EF4-FFF2-40B4-BE49-F238E27FC236}">
                <a16:creationId xmlns:a16="http://schemas.microsoft.com/office/drawing/2014/main" id="{FCCEB7CD-F132-FCA8-1611-6310639558A9}"/>
              </a:ext>
            </a:extLst>
          </p:cNvPr>
          <p:cNvSpPr/>
          <p:nvPr/>
        </p:nvSpPr>
        <p:spPr>
          <a:xfrm>
            <a:off x="0" y="7612142"/>
            <a:ext cx="14630400" cy="617458"/>
          </a:xfrm>
          <a:prstGeom prst="roundRect">
            <a:avLst>
              <a:gd name="adj" fmla="val 7628"/>
            </a:avLst>
          </a:prstGeom>
          <a:solidFill>
            <a:srgbClr val="0432FF"/>
          </a:solidFill>
          <a:ln w="22860">
            <a:noFill/>
            <a:prstDash val="solid"/>
          </a:ln>
        </p:spPr>
        <p:txBody>
          <a:bodyPr/>
          <a:lstStyle/>
          <a:p>
            <a:r>
              <a:rPr lang="en-US" sz="1800" dirty="0">
                <a:solidFill>
                  <a:schemeClr val="bg1"/>
                </a:solidFill>
                <a:latin typeface="Roboto" pitchFamily="34" charset="0"/>
                <a:ea typeface="Roboto" pitchFamily="34" charset="-122"/>
                <a:cs typeface="Roboto" pitchFamily="34" charset="-120"/>
              </a:rPr>
              <a:t>UIT.CS519.ResearchMethodology</a:t>
            </a:r>
            <a:endParaRPr lang="en-US" sz="1800" dirty="0">
              <a:solidFill>
                <a:schemeClr val="bg1"/>
              </a:solidFill>
            </a:endParaRPr>
          </a:p>
          <a:p>
            <a:endParaRPr lang="en-VN" dirty="0"/>
          </a:p>
        </p:txBody>
      </p:sp>
      <p:pic>
        <p:nvPicPr>
          <p:cNvPr id="1028" name="Picture 4">
            <a:extLst>
              <a:ext uri="{FF2B5EF4-FFF2-40B4-BE49-F238E27FC236}">
                <a16:creationId xmlns:a16="http://schemas.microsoft.com/office/drawing/2014/main" id="{E60DE740-8088-DAE7-BB85-E61CD81543EA}"/>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 t="23848" r="8" b="32005"/>
          <a:stretch/>
        </p:blipFill>
        <p:spPr bwMode="auto">
          <a:xfrm>
            <a:off x="2413842" y="268963"/>
            <a:ext cx="9412189" cy="241661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227427"/>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Roboto Bold" pitchFamily="34" charset="0"/>
                <a:ea typeface="Roboto Bold" pitchFamily="34" charset="-122"/>
                <a:cs typeface="Roboto Bold" pitchFamily="34" charset="-120"/>
              </a:rPr>
              <a:t>Quy Trình Kỹ Thuật</a:t>
            </a:r>
            <a:endParaRPr lang="en-US" sz="4450" dirty="0"/>
          </a:p>
        </p:txBody>
      </p:sp>
      <p:sp>
        <p:nvSpPr>
          <p:cNvPr id="4" name="Text 1"/>
          <p:cNvSpPr/>
          <p:nvPr/>
        </p:nvSpPr>
        <p:spPr>
          <a:xfrm>
            <a:off x="6280190" y="427636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Phương pháp thực hiện bài toán được xây dựng dựa trên quy trình kỹ thuật chuẩn của Computer Vision, đảm bảo tính khoa học và hiệu quả.</a:t>
            </a:r>
            <a:endParaRPr lang="en-US" sz="1750" dirty="0"/>
          </a:p>
        </p:txBody>
      </p:sp>
      <p:sp>
        <p:nvSpPr>
          <p:cNvPr id="5" name="Shape 13">
            <a:extLst>
              <a:ext uri="{FF2B5EF4-FFF2-40B4-BE49-F238E27FC236}">
                <a16:creationId xmlns:a16="http://schemas.microsoft.com/office/drawing/2014/main" id="{3C3CF515-CBC9-8BD4-EB16-BA87797DA496}"/>
              </a:ext>
            </a:extLst>
          </p:cNvPr>
          <p:cNvSpPr/>
          <p:nvPr/>
        </p:nvSpPr>
        <p:spPr>
          <a:xfrm>
            <a:off x="12338304" y="7303293"/>
            <a:ext cx="2292096" cy="868443"/>
          </a:xfrm>
          <a:prstGeom prst="roundRect">
            <a:avLst>
              <a:gd name="adj" fmla="val 7628"/>
            </a:avLst>
          </a:prstGeom>
          <a:solidFill>
            <a:srgbClr val="FFFFFF"/>
          </a:solidFill>
          <a:ln w="22860">
            <a:noFill/>
            <a:prstDash val="solid"/>
          </a:ln>
        </p:spPr>
        <p:txBody>
          <a:bodyPr/>
          <a:lstStyle/>
          <a:p>
            <a:endParaRPr lang="en-VN"/>
          </a:p>
        </p:txBody>
      </p:sp>
      <p:sp>
        <p:nvSpPr>
          <p:cNvPr id="6" name="Shape 13">
            <a:extLst>
              <a:ext uri="{FF2B5EF4-FFF2-40B4-BE49-F238E27FC236}">
                <a16:creationId xmlns:a16="http://schemas.microsoft.com/office/drawing/2014/main" id="{03D7D3FB-752C-25AE-3E63-0DB6A572BCC3}"/>
              </a:ext>
            </a:extLst>
          </p:cNvPr>
          <p:cNvSpPr/>
          <p:nvPr/>
        </p:nvSpPr>
        <p:spPr>
          <a:xfrm>
            <a:off x="0" y="7612142"/>
            <a:ext cx="14630400" cy="617458"/>
          </a:xfrm>
          <a:prstGeom prst="roundRect">
            <a:avLst>
              <a:gd name="adj" fmla="val 7628"/>
            </a:avLst>
          </a:prstGeom>
          <a:solidFill>
            <a:srgbClr val="0432FF"/>
          </a:solidFill>
          <a:ln w="22860">
            <a:noFill/>
            <a:prstDash val="solid"/>
          </a:ln>
        </p:spPr>
        <p:txBody>
          <a:bodyPr/>
          <a:lstStyle/>
          <a:p>
            <a:r>
              <a:rPr lang="en-US" sz="1800" dirty="0">
                <a:solidFill>
                  <a:schemeClr val="bg1"/>
                </a:solidFill>
                <a:latin typeface="Roboto" pitchFamily="34" charset="0"/>
                <a:ea typeface="Roboto" pitchFamily="34" charset="-122"/>
                <a:cs typeface="Roboto" pitchFamily="34" charset="-120"/>
              </a:rPr>
              <a:t>UIT.CS519.ResearchMethodology</a:t>
            </a:r>
            <a:endParaRPr lang="en-US" sz="1800" dirty="0">
              <a:solidFill>
                <a:schemeClr val="bg1"/>
              </a:solidFill>
            </a:endParaRPr>
          </a:p>
          <a:p>
            <a:endParaRPr lang="en-V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TotalTime>
  <Words>915</Words>
  <Application>Microsoft Macintosh PowerPoint</Application>
  <PresentationFormat>Custom</PresentationFormat>
  <Paragraphs>95</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Roboto Bold</vt:lpstr>
      <vt:lpstr>Arial</vt:lpstr>
      <vt:lpstr>Roboto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MYC ThienLH</cp:lastModifiedBy>
  <cp:revision>10</cp:revision>
  <dcterms:created xsi:type="dcterms:W3CDTF">2025-12-30T03:07:10Z</dcterms:created>
  <dcterms:modified xsi:type="dcterms:W3CDTF">2025-12-30T04:47:03Z</dcterms:modified>
</cp:coreProperties>
</file>